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1096" r:id="rId3"/>
    <p:sldId id="272" r:id="rId4"/>
    <p:sldId id="895" r:id="rId5"/>
    <p:sldId id="275" r:id="rId6"/>
    <p:sldId id="370" r:id="rId7"/>
    <p:sldId id="426" r:id="rId8"/>
    <p:sldId id="274" r:id="rId9"/>
    <p:sldId id="369" r:id="rId10"/>
    <p:sldId id="425" r:id="rId11"/>
    <p:sldId id="680" r:id="rId12"/>
    <p:sldId id="684" r:id="rId13"/>
    <p:sldId id="637" r:id="rId14"/>
    <p:sldId id="259" r:id="rId15"/>
    <p:sldId id="896" r:id="rId16"/>
    <p:sldId id="868" r:id="rId17"/>
    <p:sldId id="1100" r:id="rId18"/>
    <p:sldId id="900" r:id="rId19"/>
    <p:sldId id="685" r:id="rId20"/>
    <p:sldId id="687" r:id="rId21"/>
    <p:sldId id="688" r:id="rId22"/>
    <p:sldId id="418" r:id="rId23"/>
    <p:sldId id="899" r:id="rId24"/>
    <p:sldId id="262" r:id="rId25"/>
    <p:sldId id="902" r:id="rId26"/>
    <p:sldId id="423" r:id="rId27"/>
    <p:sldId id="415" r:id="rId28"/>
    <p:sldId id="422" r:id="rId29"/>
    <p:sldId id="424" r:id="rId30"/>
    <p:sldId id="421" r:id="rId31"/>
    <p:sldId id="905" r:id="rId32"/>
    <p:sldId id="368" r:id="rId33"/>
    <p:sldId id="392" r:id="rId34"/>
    <p:sldId id="689" r:id="rId35"/>
    <p:sldId id="691" r:id="rId36"/>
    <p:sldId id="279" r:id="rId37"/>
    <p:sldId id="690" r:id="rId38"/>
    <p:sldId id="280" r:id="rId39"/>
    <p:sldId id="693" r:id="rId40"/>
    <p:sldId id="692" r:id="rId41"/>
    <p:sldId id="694" r:id="rId42"/>
    <p:sldId id="412" r:id="rId43"/>
    <p:sldId id="1106" r:id="rId44"/>
    <p:sldId id="1105" r:id="rId45"/>
    <p:sldId id="433" r:id="rId46"/>
    <p:sldId id="696" r:id="rId47"/>
    <p:sldId id="429" r:id="rId48"/>
    <p:sldId id="897" r:id="rId49"/>
    <p:sldId id="390" r:id="rId50"/>
    <p:sldId id="413" r:id="rId51"/>
    <p:sldId id="50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0" autoAdjust="0"/>
    <p:restoredTop sz="71667" autoAdjust="0"/>
  </p:normalViewPr>
  <p:slideViewPr>
    <p:cSldViewPr snapToGrid="0">
      <p:cViewPr>
        <p:scale>
          <a:sx n="50" d="100"/>
          <a:sy n="50" d="100"/>
        </p:scale>
        <p:origin x="1638" y="600"/>
      </p:cViewPr>
      <p:guideLst>
        <p:guide orient="horz" pos="2205"/>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7D4CA-B649-45D6-B9C5-DCD35886A25A}"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C2D29A8-B749-4947-B62E-D26240BCFC12}">
      <dgm:prSet custT="1"/>
      <dgm:spPr/>
      <dgm:t>
        <a:bodyPr/>
        <a:lstStyle/>
        <a:p>
          <a:pPr>
            <a:defRPr cap="all"/>
          </a:pPr>
          <a:r>
            <a:rPr lang="en-CA" sz="1800" b="1" dirty="0"/>
            <a:t>We are bombarded with media and ads everywhere we go. How can we possibly analyze it all?</a:t>
          </a:r>
          <a:endParaRPr lang="en-US" sz="1800" b="1" dirty="0"/>
        </a:p>
      </dgm:t>
    </dgm:pt>
    <dgm:pt modelId="{40D8DC4B-532A-49BE-A951-9C16C101E0A0}" type="parTrans" cxnId="{446CDCC5-3234-457D-9926-8C7D8C7ECA11}">
      <dgm:prSet/>
      <dgm:spPr/>
      <dgm:t>
        <a:bodyPr/>
        <a:lstStyle/>
        <a:p>
          <a:endParaRPr lang="en-US"/>
        </a:p>
      </dgm:t>
    </dgm:pt>
    <dgm:pt modelId="{BB205D50-9B6A-4590-B47D-17113B3BDAED}" type="sibTrans" cxnId="{446CDCC5-3234-457D-9926-8C7D8C7ECA11}">
      <dgm:prSet/>
      <dgm:spPr/>
      <dgm:t>
        <a:bodyPr/>
        <a:lstStyle/>
        <a:p>
          <a:endParaRPr lang="en-US"/>
        </a:p>
      </dgm:t>
    </dgm:pt>
    <dgm:pt modelId="{94FDCDCB-5A70-42FA-9DDE-C37B1236F0F3}">
      <dgm:prSet custT="1"/>
      <dgm:spPr/>
      <dgm:t>
        <a:bodyPr/>
        <a:lstStyle/>
        <a:p>
          <a:pPr>
            <a:defRPr cap="all"/>
          </a:pPr>
          <a:r>
            <a:rPr lang="en-CA" sz="1800" b="1" dirty="0"/>
            <a:t>Critical media literacy means thinking about the kinds of messages we receive from various forms of media.</a:t>
          </a:r>
          <a:endParaRPr lang="en-US" sz="1800" b="1" dirty="0"/>
        </a:p>
      </dgm:t>
    </dgm:pt>
    <dgm:pt modelId="{A9310A12-7D75-404F-B6A2-D5C19F80E5A8}" type="parTrans" cxnId="{D5809DEF-BAF1-4CEB-94C2-C811C8869BAC}">
      <dgm:prSet/>
      <dgm:spPr/>
      <dgm:t>
        <a:bodyPr/>
        <a:lstStyle/>
        <a:p>
          <a:endParaRPr lang="en-US"/>
        </a:p>
      </dgm:t>
    </dgm:pt>
    <dgm:pt modelId="{10EE1DD8-548D-43D3-BE36-C12E9EA6A1B0}" type="sibTrans" cxnId="{D5809DEF-BAF1-4CEB-94C2-C811C8869BAC}">
      <dgm:prSet/>
      <dgm:spPr/>
      <dgm:t>
        <a:bodyPr/>
        <a:lstStyle/>
        <a:p>
          <a:endParaRPr lang="en-US"/>
        </a:p>
      </dgm:t>
    </dgm:pt>
    <dgm:pt modelId="{30E932C3-0FD1-400A-8AA2-AF90B0D77A24}">
      <dgm:prSet/>
      <dgm:spPr/>
      <dgm:t>
        <a:bodyPr/>
        <a:lstStyle/>
        <a:p>
          <a:pPr>
            <a:defRPr cap="all"/>
          </a:pPr>
          <a:r>
            <a:rPr lang="en-CA" b="1" dirty="0"/>
            <a:t>It also means thinking about media as a business that is produced, regulated, shaped in the interest of </a:t>
          </a:r>
          <a:r>
            <a:rPr lang="en-CA" b="1" i="1" u="sng" dirty="0"/>
            <a:t>profit</a:t>
          </a:r>
          <a:r>
            <a:rPr lang="en-CA" b="1" dirty="0"/>
            <a:t>.</a:t>
          </a:r>
          <a:endParaRPr lang="en-US" b="1" dirty="0"/>
        </a:p>
      </dgm:t>
    </dgm:pt>
    <dgm:pt modelId="{3D1575B7-AD6D-4FC5-8587-B8EAA718A0D9}" type="parTrans" cxnId="{C733C836-5D0B-4EA0-B4E4-1FF30DC3D38F}">
      <dgm:prSet/>
      <dgm:spPr/>
      <dgm:t>
        <a:bodyPr/>
        <a:lstStyle/>
        <a:p>
          <a:endParaRPr lang="en-US"/>
        </a:p>
      </dgm:t>
    </dgm:pt>
    <dgm:pt modelId="{F724063A-6BB1-4387-99D4-CCAEC5ECBF3A}" type="sibTrans" cxnId="{C733C836-5D0B-4EA0-B4E4-1FF30DC3D38F}">
      <dgm:prSet/>
      <dgm:spPr/>
      <dgm:t>
        <a:bodyPr/>
        <a:lstStyle/>
        <a:p>
          <a:endParaRPr lang="en-US"/>
        </a:p>
      </dgm:t>
    </dgm:pt>
    <dgm:pt modelId="{0E4C622C-E7EC-44D2-B75B-F4A5DAE08B31}" type="pres">
      <dgm:prSet presAssocID="{45E7D4CA-B649-45D6-B9C5-DCD35886A25A}" presName="root" presStyleCnt="0">
        <dgm:presLayoutVars>
          <dgm:dir/>
          <dgm:resizeHandles val="exact"/>
        </dgm:presLayoutVars>
      </dgm:prSet>
      <dgm:spPr/>
    </dgm:pt>
    <dgm:pt modelId="{8CC23A9F-0102-4DA8-AE46-9E723F76C379}" type="pres">
      <dgm:prSet presAssocID="{9C2D29A8-B749-4947-B62E-D26240BCFC12}" presName="compNode" presStyleCnt="0"/>
      <dgm:spPr/>
    </dgm:pt>
    <dgm:pt modelId="{AE634C41-B926-440B-97D1-355EEA736CAE}" type="pres">
      <dgm:prSet presAssocID="{9C2D29A8-B749-4947-B62E-D26240BCFC12}" presName="iconBgRect" presStyleLbl="bgShp" presStyleIdx="0" presStyleCnt="3"/>
      <dgm:spPr>
        <a:prstGeom prst="round2DiagRect">
          <a:avLst>
            <a:gd name="adj1" fmla="val 29727"/>
            <a:gd name="adj2" fmla="val 0"/>
          </a:avLst>
        </a:prstGeom>
      </dgm:spPr>
    </dgm:pt>
    <dgm:pt modelId="{FA4BD527-969B-42BF-B119-74F6D4F8CE88}" type="pres">
      <dgm:prSet presAssocID="{9C2D29A8-B749-4947-B62E-D26240BCFC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works"/>
        </a:ext>
      </dgm:extLst>
    </dgm:pt>
    <dgm:pt modelId="{8FEFFAAB-59DF-4EB5-A92C-8D45A410EA09}" type="pres">
      <dgm:prSet presAssocID="{9C2D29A8-B749-4947-B62E-D26240BCFC12}" presName="spaceRect" presStyleCnt="0"/>
      <dgm:spPr/>
    </dgm:pt>
    <dgm:pt modelId="{199B83AF-D136-4775-9C51-782CF2192EC4}" type="pres">
      <dgm:prSet presAssocID="{9C2D29A8-B749-4947-B62E-D26240BCFC12}" presName="textRect" presStyleLbl="revTx" presStyleIdx="0" presStyleCnt="3">
        <dgm:presLayoutVars>
          <dgm:chMax val="1"/>
          <dgm:chPref val="1"/>
        </dgm:presLayoutVars>
      </dgm:prSet>
      <dgm:spPr/>
    </dgm:pt>
    <dgm:pt modelId="{FD64A41D-39B1-4B1C-A88D-7568FB5276F3}" type="pres">
      <dgm:prSet presAssocID="{BB205D50-9B6A-4590-B47D-17113B3BDAED}" presName="sibTrans" presStyleCnt="0"/>
      <dgm:spPr/>
    </dgm:pt>
    <dgm:pt modelId="{52B0410B-96D4-406D-93BB-602F9DB8E21E}" type="pres">
      <dgm:prSet presAssocID="{94FDCDCB-5A70-42FA-9DDE-C37B1236F0F3}" presName="compNode" presStyleCnt="0"/>
      <dgm:spPr/>
    </dgm:pt>
    <dgm:pt modelId="{DF018488-62D6-4798-9DC2-608A78C4ECE5}" type="pres">
      <dgm:prSet presAssocID="{94FDCDCB-5A70-42FA-9DDE-C37B1236F0F3}" presName="iconBgRect" presStyleLbl="bgShp" presStyleIdx="1" presStyleCnt="3"/>
      <dgm:spPr>
        <a:prstGeom prst="round2DiagRect">
          <a:avLst>
            <a:gd name="adj1" fmla="val 29727"/>
            <a:gd name="adj2" fmla="val 0"/>
          </a:avLst>
        </a:prstGeom>
      </dgm:spPr>
    </dgm:pt>
    <dgm:pt modelId="{A6895798-0965-4375-BC27-510FE7B7582D}" type="pres">
      <dgm:prSet presAssocID="{94FDCDCB-5A70-42FA-9DDE-C37B1236F0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31E0E162-5E04-4C44-8104-D0C562DD6036}" type="pres">
      <dgm:prSet presAssocID="{94FDCDCB-5A70-42FA-9DDE-C37B1236F0F3}" presName="spaceRect" presStyleCnt="0"/>
      <dgm:spPr/>
    </dgm:pt>
    <dgm:pt modelId="{E6BA7411-2826-4B9F-B182-95DE32BE1562}" type="pres">
      <dgm:prSet presAssocID="{94FDCDCB-5A70-42FA-9DDE-C37B1236F0F3}" presName="textRect" presStyleLbl="revTx" presStyleIdx="1" presStyleCnt="3">
        <dgm:presLayoutVars>
          <dgm:chMax val="1"/>
          <dgm:chPref val="1"/>
        </dgm:presLayoutVars>
      </dgm:prSet>
      <dgm:spPr/>
    </dgm:pt>
    <dgm:pt modelId="{C22F4422-CBCC-4647-B560-814A941C1EBE}" type="pres">
      <dgm:prSet presAssocID="{10EE1DD8-548D-43D3-BE36-C12E9EA6A1B0}" presName="sibTrans" presStyleCnt="0"/>
      <dgm:spPr/>
    </dgm:pt>
    <dgm:pt modelId="{882F3C45-4380-4AC9-9A40-201CAAEED4CB}" type="pres">
      <dgm:prSet presAssocID="{30E932C3-0FD1-400A-8AA2-AF90B0D77A24}" presName="compNode" presStyleCnt="0"/>
      <dgm:spPr/>
    </dgm:pt>
    <dgm:pt modelId="{5420C6D6-88A6-4D1E-BDBB-E7ECB0AB0BEE}" type="pres">
      <dgm:prSet presAssocID="{30E932C3-0FD1-400A-8AA2-AF90B0D77A24}" presName="iconBgRect" presStyleLbl="bgShp" presStyleIdx="2" presStyleCnt="3"/>
      <dgm:spPr>
        <a:prstGeom prst="round2DiagRect">
          <a:avLst>
            <a:gd name="adj1" fmla="val 29727"/>
            <a:gd name="adj2" fmla="val 0"/>
          </a:avLst>
        </a:prstGeom>
      </dgm:spPr>
    </dgm:pt>
    <dgm:pt modelId="{A58F4BCF-200C-4DCC-A028-5BC1D988B092}" type="pres">
      <dgm:prSet presAssocID="{30E932C3-0FD1-400A-8AA2-AF90B0D77A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5E5D3DF-7390-4AAD-B0D8-29C2799F7B4C}" type="pres">
      <dgm:prSet presAssocID="{30E932C3-0FD1-400A-8AA2-AF90B0D77A24}" presName="spaceRect" presStyleCnt="0"/>
      <dgm:spPr/>
    </dgm:pt>
    <dgm:pt modelId="{61820CE3-3EC0-4801-8EE5-C451FEF4545F}" type="pres">
      <dgm:prSet presAssocID="{30E932C3-0FD1-400A-8AA2-AF90B0D77A24}" presName="textRect" presStyleLbl="revTx" presStyleIdx="2" presStyleCnt="3">
        <dgm:presLayoutVars>
          <dgm:chMax val="1"/>
          <dgm:chPref val="1"/>
        </dgm:presLayoutVars>
      </dgm:prSet>
      <dgm:spPr/>
    </dgm:pt>
  </dgm:ptLst>
  <dgm:cxnLst>
    <dgm:cxn modelId="{C733C836-5D0B-4EA0-B4E4-1FF30DC3D38F}" srcId="{45E7D4CA-B649-45D6-B9C5-DCD35886A25A}" destId="{30E932C3-0FD1-400A-8AA2-AF90B0D77A24}" srcOrd="2" destOrd="0" parTransId="{3D1575B7-AD6D-4FC5-8587-B8EAA718A0D9}" sibTransId="{F724063A-6BB1-4387-99D4-CCAEC5ECBF3A}"/>
    <dgm:cxn modelId="{1ED54561-397C-4ACC-9747-C7FDC5101F2E}" type="presOf" srcId="{30E932C3-0FD1-400A-8AA2-AF90B0D77A24}" destId="{61820CE3-3EC0-4801-8EE5-C451FEF4545F}" srcOrd="0" destOrd="0" presId="urn:microsoft.com/office/officeart/2018/5/layout/IconLeafLabelList"/>
    <dgm:cxn modelId="{C6CB7B6A-C40F-4C0E-B28C-D137E279F73C}" type="presOf" srcId="{9C2D29A8-B749-4947-B62E-D26240BCFC12}" destId="{199B83AF-D136-4775-9C51-782CF2192EC4}" srcOrd="0" destOrd="0" presId="urn:microsoft.com/office/officeart/2018/5/layout/IconLeafLabelList"/>
    <dgm:cxn modelId="{83FB0D75-DB72-43B0-BA54-6B45497CF758}" type="presOf" srcId="{94FDCDCB-5A70-42FA-9DDE-C37B1236F0F3}" destId="{E6BA7411-2826-4B9F-B182-95DE32BE1562}" srcOrd="0" destOrd="0" presId="urn:microsoft.com/office/officeart/2018/5/layout/IconLeafLabelList"/>
    <dgm:cxn modelId="{446CDCC5-3234-457D-9926-8C7D8C7ECA11}" srcId="{45E7D4CA-B649-45D6-B9C5-DCD35886A25A}" destId="{9C2D29A8-B749-4947-B62E-D26240BCFC12}" srcOrd="0" destOrd="0" parTransId="{40D8DC4B-532A-49BE-A951-9C16C101E0A0}" sibTransId="{BB205D50-9B6A-4590-B47D-17113B3BDAED}"/>
    <dgm:cxn modelId="{D5809DEF-BAF1-4CEB-94C2-C811C8869BAC}" srcId="{45E7D4CA-B649-45D6-B9C5-DCD35886A25A}" destId="{94FDCDCB-5A70-42FA-9DDE-C37B1236F0F3}" srcOrd="1" destOrd="0" parTransId="{A9310A12-7D75-404F-B6A2-D5C19F80E5A8}" sibTransId="{10EE1DD8-548D-43D3-BE36-C12E9EA6A1B0}"/>
    <dgm:cxn modelId="{C57DACF5-8676-4FF9-9F40-C879EE1BDDF5}" type="presOf" srcId="{45E7D4CA-B649-45D6-B9C5-DCD35886A25A}" destId="{0E4C622C-E7EC-44D2-B75B-F4A5DAE08B31}" srcOrd="0" destOrd="0" presId="urn:microsoft.com/office/officeart/2018/5/layout/IconLeafLabelList"/>
    <dgm:cxn modelId="{BB541F67-E55E-4F8B-BB70-ECD30CAFDFC4}" type="presParOf" srcId="{0E4C622C-E7EC-44D2-B75B-F4A5DAE08B31}" destId="{8CC23A9F-0102-4DA8-AE46-9E723F76C379}" srcOrd="0" destOrd="0" presId="urn:microsoft.com/office/officeart/2018/5/layout/IconLeafLabelList"/>
    <dgm:cxn modelId="{8B6F2BE2-2266-480D-8E3C-A7B4477CB418}" type="presParOf" srcId="{8CC23A9F-0102-4DA8-AE46-9E723F76C379}" destId="{AE634C41-B926-440B-97D1-355EEA736CAE}" srcOrd="0" destOrd="0" presId="urn:microsoft.com/office/officeart/2018/5/layout/IconLeafLabelList"/>
    <dgm:cxn modelId="{426CA2EF-44B4-4FA6-86B3-1612D10E7C98}" type="presParOf" srcId="{8CC23A9F-0102-4DA8-AE46-9E723F76C379}" destId="{FA4BD527-969B-42BF-B119-74F6D4F8CE88}" srcOrd="1" destOrd="0" presId="urn:microsoft.com/office/officeart/2018/5/layout/IconLeafLabelList"/>
    <dgm:cxn modelId="{3F8F00E4-5B29-4FF6-B095-061BCBB941A0}" type="presParOf" srcId="{8CC23A9F-0102-4DA8-AE46-9E723F76C379}" destId="{8FEFFAAB-59DF-4EB5-A92C-8D45A410EA09}" srcOrd="2" destOrd="0" presId="urn:microsoft.com/office/officeart/2018/5/layout/IconLeafLabelList"/>
    <dgm:cxn modelId="{D978D07E-C13E-4073-91CE-EDBDA364F1D7}" type="presParOf" srcId="{8CC23A9F-0102-4DA8-AE46-9E723F76C379}" destId="{199B83AF-D136-4775-9C51-782CF2192EC4}" srcOrd="3" destOrd="0" presId="urn:microsoft.com/office/officeart/2018/5/layout/IconLeafLabelList"/>
    <dgm:cxn modelId="{A2520934-2FAE-44DF-BD5F-196A3BF3E895}" type="presParOf" srcId="{0E4C622C-E7EC-44D2-B75B-F4A5DAE08B31}" destId="{FD64A41D-39B1-4B1C-A88D-7568FB5276F3}" srcOrd="1" destOrd="0" presId="urn:microsoft.com/office/officeart/2018/5/layout/IconLeafLabelList"/>
    <dgm:cxn modelId="{65B5E24F-1A70-4F20-A05A-001E689593FD}" type="presParOf" srcId="{0E4C622C-E7EC-44D2-B75B-F4A5DAE08B31}" destId="{52B0410B-96D4-406D-93BB-602F9DB8E21E}" srcOrd="2" destOrd="0" presId="urn:microsoft.com/office/officeart/2018/5/layout/IconLeafLabelList"/>
    <dgm:cxn modelId="{55D6F33C-40B6-411F-8D62-4B5F4BAF8C6C}" type="presParOf" srcId="{52B0410B-96D4-406D-93BB-602F9DB8E21E}" destId="{DF018488-62D6-4798-9DC2-608A78C4ECE5}" srcOrd="0" destOrd="0" presId="urn:microsoft.com/office/officeart/2018/5/layout/IconLeafLabelList"/>
    <dgm:cxn modelId="{8A187C4E-4AA8-4A47-87B1-7D16B01FFC41}" type="presParOf" srcId="{52B0410B-96D4-406D-93BB-602F9DB8E21E}" destId="{A6895798-0965-4375-BC27-510FE7B7582D}" srcOrd="1" destOrd="0" presId="urn:microsoft.com/office/officeart/2018/5/layout/IconLeafLabelList"/>
    <dgm:cxn modelId="{7456900F-17A5-4BF6-92F5-710F1F3888C6}" type="presParOf" srcId="{52B0410B-96D4-406D-93BB-602F9DB8E21E}" destId="{31E0E162-5E04-4C44-8104-D0C562DD6036}" srcOrd="2" destOrd="0" presId="urn:microsoft.com/office/officeart/2018/5/layout/IconLeafLabelList"/>
    <dgm:cxn modelId="{C8A67264-48FE-4BEC-BBF5-EAD48516884B}" type="presParOf" srcId="{52B0410B-96D4-406D-93BB-602F9DB8E21E}" destId="{E6BA7411-2826-4B9F-B182-95DE32BE1562}" srcOrd="3" destOrd="0" presId="urn:microsoft.com/office/officeart/2018/5/layout/IconLeafLabelList"/>
    <dgm:cxn modelId="{3DA38FDC-1900-4CB8-9154-17A4EED61E09}" type="presParOf" srcId="{0E4C622C-E7EC-44D2-B75B-F4A5DAE08B31}" destId="{C22F4422-CBCC-4647-B560-814A941C1EBE}" srcOrd="3" destOrd="0" presId="urn:microsoft.com/office/officeart/2018/5/layout/IconLeafLabelList"/>
    <dgm:cxn modelId="{C231CC5C-ECB1-4E78-A182-97EA31F5A31C}" type="presParOf" srcId="{0E4C622C-E7EC-44D2-B75B-F4A5DAE08B31}" destId="{882F3C45-4380-4AC9-9A40-201CAAEED4CB}" srcOrd="4" destOrd="0" presId="urn:microsoft.com/office/officeart/2018/5/layout/IconLeafLabelList"/>
    <dgm:cxn modelId="{9B148230-0002-4258-BE56-0DFACB85CB16}" type="presParOf" srcId="{882F3C45-4380-4AC9-9A40-201CAAEED4CB}" destId="{5420C6D6-88A6-4D1E-BDBB-E7ECB0AB0BEE}" srcOrd="0" destOrd="0" presId="urn:microsoft.com/office/officeart/2018/5/layout/IconLeafLabelList"/>
    <dgm:cxn modelId="{DB3ABF8A-583B-4CBA-845D-55A6B0837D27}" type="presParOf" srcId="{882F3C45-4380-4AC9-9A40-201CAAEED4CB}" destId="{A58F4BCF-200C-4DCC-A028-5BC1D988B092}" srcOrd="1" destOrd="0" presId="urn:microsoft.com/office/officeart/2018/5/layout/IconLeafLabelList"/>
    <dgm:cxn modelId="{DB06A8C3-7EB1-417A-AC71-33A2A557619D}" type="presParOf" srcId="{882F3C45-4380-4AC9-9A40-201CAAEED4CB}" destId="{85E5D3DF-7390-4AAD-B0D8-29C2799F7B4C}" srcOrd="2" destOrd="0" presId="urn:microsoft.com/office/officeart/2018/5/layout/IconLeafLabelList"/>
    <dgm:cxn modelId="{C4220B13-427A-4DF9-84ED-4A3DF04AFA79}" type="presParOf" srcId="{882F3C45-4380-4AC9-9A40-201CAAEED4CB}" destId="{61820CE3-3EC0-4801-8EE5-C451FEF4545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34C41-B926-440B-97D1-355EEA736CAE}">
      <dsp:nvSpPr>
        <dsp:cNvPr id="0" name=""/>
        <dsp:cNvSpPr/>
      </dsp:nvSpPr>
      <dsp:spPr>
        <a:xfrm>
          <a:off x="679050" y="309063"/>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BD527-969B-42BF-B119-74F6D4F8CE88}">
      <dsp:nvSpPr>
        <dsp:cNvPr id="0" name=""/>
        <dsp:cNvSpPr/>
      </dsp:nvSpPr>
      <dsp:spPr>
        <a:xfrm>
          <a:off x="1081237" y="711250"/>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9B83AF-D136-4775-9C51-782CF2192EC4}">
      <dsp:nvSpPr>
        <dsp:cNvPr id="0" name=""/>
        <dsp:cNvSpPr/>
      </dsp:nvSpPr>
      <dsp:spPr>
        <a:xfrm>
          <a:off x="75768" y="2784063"/>
          <a:ext cx="3093750" cy="125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b="1" kern="1200" dirty="0"/>
            <a:t>We are bombarded with media and ads everywhere we go. How can we possibly analyze it all?</a:t>
          </a:r>
          <a:endParaRPr lang="en-US" sz="1800" b="1" kern="1200" dirty="0"/>
        </a:p>
      </dsp:txBody>
      <dsp:txXfrm>
        <a:off x="75768" y="2784063"/>
        <a:ext cx="3093750" cy="1259417"/>
      </dsp:txXfrm>
    </dsp:sp>
    <dsp:sp modelId="{DF018488-62D6-4798-9DC2-608A78C4ECE5}">
      <dsp:nvSpPr>
        <dsp:cNvPr id="0" name=""/>
        <dsp:cNvSpPr/>
      </dsp:nvSpPr>
      <dsp:spPr>
        <a:xfrm>
          <a:off x="4314206" y="309063"/>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895798-0965-4375-BC27-510FE7B7582D}">
      <dsp:nvSpPr>
        <dsp:cNvPr id="0" name=""/>
        <dsp:cNvSpPr/>
      </dsp:nvSpPr>
      <dsp:spPr>
        <a:xfrm>
          <a:off x="4716393" y="711250"/>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BA7411-2826-4B9F-B182-95DE32BE1562}">
      <dsp:nvSpPr>
        <dsp:cNvPr id="0" name=""/>
        <dsp:cNvSpPr/>
      </dsp:nvSpPr>
      <dsp:spPr>
        <a:xfrm>
          <a:off x="3710925" y="2784063"/>
          <a:ext cx="3093750" cy="125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b="1" kern="1200" dirty="0"/>
            <a:t>Critical media literacy means thinking about the kinds of messages we receive from various forms of media.</a:t>
          </a:r>
          <a:endParaRPr lang="en-US" sz="1800" b="1" kern="1200" dirty="0"/>
        </a:p>
      </dsp:txBody>
      <dsp:txXfrm>
        <a:off x="3710925" y="2784063"/>
        <a:ext cx="3093750" cy="1259417"/>
      </dsp:txXfrm>
    </dsp:sp>
    <dsp:sp modelId="{5420C6D6-88A6-4D1E-BDBB-E7ECB0AB0BEE}">
      <dsp:nvSpPr>
        <dsp:cNvPr id="0" name=""/>
        <dsp:cNvSpPr/>
      </dsp:nvSpPr>
      <dsp:spPr>
        <a:xfrm>
          <a:off x="7949362" y="309063"/>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F4BCF-200C-4DCC-A028-5BC1D988B092}">
      <dsp:nvSpPr>
        <dsp:cNvPr id="0" name=""/>
        <dsp:cNvSpPr/>
      </dsp:nvSpPr>
      <dsp:spPr>
        <a:xfrm>
          <a:off x="8351550" y="711250"/>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820CE3-3EC0-4801-8EE5-C451FEF4545F}">
      <dsp:nvSpPr>
        <dsp:cNvPr id="0" name=""/>
        <dsp:cNvSpPr/>
      </dsp:nvSpPr>
      <dsp:spPr>
        <a:xfrm>
          <a:off x="7346081" y="2784063"/>
          <a:ext cx="3093750" cy="125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b="1" kern="1200" dirty="0"/>
            <a:t>It also means thinking about media as a business that is produced, regulated, shaped in the interest of </a:t>
          </a:r>
          <a:r>
            <a:rPr lang="en-CA" sz="1800" b="1" i="1" u="sng" kern="1200" dirty="0"/>
            <a:t>profit</a:t>
          </a:r>
          <a:r>
            <a:rPr lang="en-CA" sz="1800" b="1" kern="1200" dirty="0"/>
            <a:t>.</a:t>
          </a:r>
          <a:endParaRPr lang="en-US" sz="1800" b="1" kern="1200" dirty="0"/>
        </a:p>
      </dsp:txBody>
      <dsp:txXfrm>
        <a:off x="7346081" y="2784063"/>
        <a:ext cx="3093750" cy="125941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0E98-FBEE-4DA6-8313-95D1E752B819}" type="datetimeFigureOut">
              <a:rPr lang="en-CA" smtClean="0"/>
              <a:t>2022-05-02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A9418-D4C5-4ED9-8A24-7145815518C2}" type="slidenum">
              <a:rPr lang="en-CA" smtClean="0"/>
              <a:t>‹#›</a:t>
            </a:fld>
            <a:endParaRPr lang="en-CA"/>
          </a:p>
        </p:txBody>
      </p:sp>
    </p:spTree>
    <p:extLst>
      <p:ext uri="{BB962C8B-B14F-4D97-AF65-F5344CB8AC3E}">
        <p14:creationId xmlns:p14="http://schemas.microsoft.com/office/powerpoint/2010/main" val="116714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youtu.be/bLF6sAAMb4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youtube.com/watch?v=KjB6r-HDDI0"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a:t>
            </a:fld>
            <a:endParaRPr lang="en-CA"/>
          </a:p>
        </p:txBody>
      </p:sp>
    </p:spTree>
    <p:extLst>
      <p:ext uri="{BB962C8B-B14F-4D97-AF65-F5344CB8AC3E}">
        <p14:creationId xmlns:p14="http://schemas.microsoft.com/office/powerpoint/2010/main" val="158737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We are bombarded with media and ads everywhere we go. How can we possibly analyze it all?</a:t>
            </a:r>
          </a:p>
          <a:p>
            <a:pPr marL="171450" indent="-171450">
              <a:buFont typeface="Arial" panose="020B0604020202020204" pitchFamily="34" charset="0"/>
              <a:buChar char="•"/>
            </a:pPr>
            <a:r>
              <a:rPr lang="en-CA" dirty="0"/>
              <a:t>Critical media literacy means thinking about the kinds of messages we receive from various forms of media.</a:t>
            </a:r>
          </a:p>
          <a:p>
            <a:pPr marL="171450" indent="-171450">
              <a:buFont typeface="Arial" panose="020B0604020202020204" pitchFamily="34" charset="0"/>
              <a:buChar char="•"/>
            </a:pPr>
            <a:r>
              <a:rPr lang="en-CA" dirty="0"/>
              <a:t>It also means thinking about media as a business that is produced, regulated, shaped in the interest of profit.</a:t>
            </a:r>
          </a:p>
          <a:p>
            <a:pPr marL="171450" indent="-171450">
              <a:buFont typeface="Arial" panose="020B0604020202020204" pitchFamily="34" charset="0"/>
              <a:buChar char="•"/>
            </a:pPr>
            <a:endParaRPr lang="en-US" altLang="en-US" dirty="0">
              <a:solidFill>
                <a:srgbClr val="FF0000"/>
              </a:solidFill>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10</a:t>
            </a:fld>
            <a:endParaRPr lang="en-CA"/>
          </a:p>
        </p:txBody>
      </p:sp>
    </p:spTree>
    <p:extLst>
      <p:ext uri="{BB962C8B-B14F-4D97-AF65-F5344CB8AC3E}">
        <p14:creationId xmlns:p14="http://schemas.microsoft.com/office/powerpoint/2010/main" val="3201566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rgbClr val="000000"/>
                </a:solidFill>
                <a:latin typeface="Calibri" panose="020F0502020204030204" pitchFamily="34" charset="0"/>
              </a:rPr>
              <a:t>Gender stereotyping is the process in which children's biological sex determines the activities they engage in (and not engage in), </a:t>
            </a:r>
          </a:p>
          <a:p>
            <a:pPr marL="171450" indent="-171450">
              <a:buFont typeface="Arial" panose="020B0604020202020204" pitchFamily="34" charset="0"/>
              <a:buChar char="•"/>
            </a:pPr>
            <a:r>
              <a:rPr lang="en-US" sz="1200" dirty="0">
                <a:solidFill>
                  <a:srgbClr val="000000"/>
                </a:solidFill>
                <a:latin typeface="Calibri" panose="020F0502020204030204" pitchFamily="34" charset="0"/>
              </a:rPr>
              <a:t>Girls have not been as encouraged by parents to be physically active.</a:t>
            </a:r>
          </a:p>
          <a:p>
            <a:pPr marL="171450" indent="-171450">
              <a:buFont typeface="Arial" panose="020B0604020202020204" pitchFamily="34" charset="0"/>
              <a:buChar char="•"/>
            </a:pPr>
            <a:r>
              <a:rPr lang="en-US" sz="1200" dirty="0">
                <a:solidFill>
                  <a:srgbClr val="000000"/>
                </a:solidFill>
                <a:latin typeface="Calibri" panose="020F0502020204030204" pitchFamily="34" charset="0"/>
              </a:rPr>
              <a:t>Girls are less apt to be taught and to engage in fundamental motor skills during their young  sensitive periods</a:t>
            </a:r>
          </a:p>
        </p:txBody>
      </p:sp>
      <p:sp>
        <p:nvSpPr>
          <p:cNvPr id="4" name="Slide Number Placeholder 3"/>
          <p:cNvSpPr>
            <a:spLocks noGrp="1"/>
          </p:cNvSpPr>
          <p:nvPr>
            <p:ph type="sldNum" sz="quarter" idx="5"/>
          </p:nvPr>
        </p:nvSpPr>
        <p:spPr/>
        <p:txBody>
          <a:bodyPr/>
          <a:lstStyle/>
          <a:p>
            <a:fld id="{C18A9418-D4C5-4ED9-8A24-7145815518C2}" type="slidenum">
              <a:rPr lang="en-CA" smtClean="0"/>
              <a:t>11</a:t>
            </a:fld>
            <a:endParaRPr lang="en-CA"/>
          </a:p>
        </p:txBody>
      </p:sp>
    </p:spTree>
    <p:extLst>
      <p:ext uri="{BB962C8B-B14F-4D97-AF65-F5344CB8AC3E}">
        <p14:creationId xmlns:p14="http://schemas.microsoft.com/office/powerpoint/2010/main" val="1234266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rgbClr val="000000"/>
                </a:solidFill>
                <a:latin typeface="Calibri" panose="020F0502020204030204" pitchFamily="34" charset="0"/>
              </a:rPr>
              <a:t>Media acts as a powerful agent of socialization.</a:t>
            </a:r>
          </a:p>
          <a:p>
            <a:pPr marL="171450" indent="-171450">
              <a:buFont typeface="Arial" panose="020B0604020202020204" pitchFamily="34" charset="0"/>
              <a:buChar char="•"/>
            </a:pPr>
            <a:r>
              <a:rPr lang="en-US" sz="1200" dirty="0">
                <a:solidFill>
                  <a:srgbClr val="000000"/>
                </a:solidFill>
                <a:latin typeface="Calibri" panose="020F0502020204030204" pitchFamily="34" charset="0"/>
              </a:rPr>
              <a:t>We learn about ourselves and others through the media representations we find in popular media, whether on television, in films, in advertisements, or online</a:t>
            </a:r>
          </a:p>
        </p:txBody>
      </p:sp>
      <p:sp>
        <p:nvSpPr>
          <p:cNvPr id="4" name="Slide Number Placeholder 3"/>
          <p:cNvSpPr>
            <a:spLocks noGrp="1"/>
          </p:cNvSpPr>
          <p:nvPr>
            <p:ph type="sldNum" sz="quarter" idx="5"/>
          </p:nvPr>
        </p:nvSpPr>
        <p:spPr/>
        <p:txBody>
          <a:bodyPr/>
          <a:lstStyle/>
          <a:p>
            <a:fld id="{C18A9418-D4C5-4ED9-8A24-7145815518C2}" type="slidenum">
              <a:rPr lang="en-CA" smtClean="0"/>
              <a:t>12</a:t>
            </a:fld>
            <a:endParaRPr lang="en-CA"/>
          </a:p>
        </p:txBody>
      </p:sp>
    </p:spTree>
    <p:extLst>
      <p:ext uri="{BB962C8B-B14F-4D97-AF65-F5344CB8AC3E}">
        <p14:creationId xmlns:p14="http://schemas.microsoft.com/office/powerpoint/2010/main" val="3039483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Indeed, both men and women are often represented according to their gendered stereotypes in media and advertisements.</a:t>
            </a:r>
          </a:p>
          <a:p>
            <a:endParaRPr lang="en-US" dirty="0"/>
          </a:p>
        </p:txBody>
      </p:sp>
      <p:sp>
        <p:nvSpPr>
          <p:cNvPr id="4" name="Slide Number Placeholder 3"/>
          <p:cNvSpPr>
            <a:spLocks noGrp="1"/>
          </p:cNvSpPr>
          <p:nvPr>
            <p:ph type="sldNum" sz="quarter" idx="10"/>
          </p:nvPr>
        </p:nvSpPr>
        <p:spPr/>
        <p:txBody>
          <a:bodyPr/>
          <a:lstStyle/>
          <a:p>
            <a:fld id="{BC9519FA-3F88-4ADD-932C-CACCEC5D47D7}" type="slidenum">
              <a:rPr lang="en-US" smtClean="0"/>
              <a:t>13</a:t>
            </a:fld>
            <a:endParaRPr lang="en-US"/>
          </a:p>
        </p:txBody>
      </p:sp>
    </p:spTree>
    <p:extLst>
      <p:ext uri="{BB962C8B-B14F-4D97-AF65-F5344CB8AC3E}">
        <p14:creationId xmlns:p14="http://schemas.microsoft.com/office/powerpoint/2010/main" val="2964821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000" dirty="0"/>
              <a:t>Much of our view of reality is based on media messages, so it is important to consider the following </a:t>
            </a:r>
          </a:p>
          <a:p>
            <a:pPr marL="342900" indent="-342900">
              <a:buFont typeface="Arial" panose="020B0604020202020204" pitchFamily="34" charset="0"/>
              <a:buChar char="•"/>
            </a:pPr>
            <a:r>
              <a:rPr lang="en-US" sz="2000" dirty="0"/>
              <a:t>Who created the message and why? </a:t>
            </a:r>
          </a:p>
          <a:p>
            <a:pPr marL="342900" indent="-342900">
              <a:buFont typeface="Arial" panose="020B0604020202020204" pitchFamily="34" charset="0"/>
              <a:buChar char="•"/>
            </a:pPr>
            <a:r>
              <a:rPr lang="en-US" sz="2000" dirty="0"/>
              <a:t>What is the purpose of the message?</a:t>
            </a:r>
          </a:p>
          <a:p>
            <a:pPr marL="342900" indent="-342900">
              <a:buFont typeface="Arial" panose="020B0604020202020204" pitchFamily="34" charset="0"/>
              <a:buChar char="•"/>
            </a:pPr>
            <a:r>
              <a:rPr lang="en-US" sz="2000" dirty="0"/>
              <a:t>What is being communicated in the message?</a:t>
            </a:r>
          </a:p>
          <a:p>
            <a:pPr marL="342900" indent="-342900">
              <a:buFont typeface="Arial" panose="020B0604020202020204" pitchFamily="34" charset="0"/>
              <a:buChar char="•"/>
            </a:pPr>
            <a:r>
              <a:rPr lang="en-US" sz="2000" dirty="0"/>
              <a:t>What is being left out? </a:t>
            </a:r>
          </a:p>
          <a:p>
            <a:pPr marL="0" indent="0">
              <a:buFont typeface="Arial" panose="020B0604020202020204" pitchFamily="34" charset="0"/>
              <a:buNone/>
            </a:pPr>
            <a:r>
              <a:rPr lang="en-US" sz="2000" dirty="0"/>
              <a:t>By critically examining media messages, we have the power to pick and choose which messages are truer to us or more representative of our lived reality than others.</a:t>
            </a:r>
          </a:p>
          <a:p>
            <a:pPr marL="0" indent="0">
              <a:buFont typeface="Arial" panose="020B0604020202020204" pitchFamily="34" charset="0"/>
              <a:buNone/>
            </a:pPr>
            <a:endParaRPr lang="en-US" sz="2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4400" dirty="0"/>
              <a:t>[possible activity/discussion]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4400" dirty="0"/>
              <a:t>Do you think you are influenced by Media and ads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4400" dirty="0"/>
              <a:t>Which kinds?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4400" dirty="0"/>
              <a:t>Are you likely to say that others are affected by ads but not you?</a:t>
            </a:r>
          </a:p>
          <a:p>
            <a:pPr marL="0" indent="0">
              <a:buFont typeface="Arial" panose="020B0604020202020204" pitchFamily="34" charset="0"/>
              <a:buNone/>
            </a:pPr>
            <a:endParaRPr lang="en-CA" sz="2000" dirty="0"/>
          </a:p>
        </p:txBody>
      </p:sp>
      <p:sp>
        <p:nvSpPr>
          <p:cNvPr id="4" name="Slide Number Placeholder 3"/>
          <p:cNvSpPr>
            <a:spLocks noGrp="1"/>
          </p:cNvSpPr>
          <p:nvPr>
            <p:ph type="sldNum" sz="quarter" idx="5"/>
          </p:nvPr>
        </p:nvSpPr>
        <p:spPr/>
        <p:txBody>
          <a:bodyPr/>
          <a:lstStyle/>
          <a:p>
            <a:fld id="{C18A9418-D4C5-4ED9-8A24-7145815518C2}" type="slidenum">
              <a:rPr lang="en-CA" smtClean="0"/>
              <a:t>14</a:t>
            </a:fld>
            <a:endParaRPr lang="en-CA"/>
          </a:p>
        </p:txBody>
      </p:sp>
    </p:spTree>
    <p:extLst>
      <p:ext uri="{BB962C8B-B14F-4D97-AF65-F5344CB8AC3E}">
        <p14:creationId xmlns:p14="http://schemas.microsoft.com/office/powerpoint/2010/main" val="4279468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Awareness Test </a:t>
            </a:r>
          </a:p>
          <a:p>
            <a:r>
              <a:rPr lang="en-CA" dirty="0"/>
              <a:t>How Many Passes Does the Team in White Make?</a:t>
            </a:r>
          </a:p>
          <a:p>
            <a:r>
              <a:rPr lang="en-CA" dirty="0"/>
              <a:t>https://youtu.be/UfA3ivLK_tE</a:t>
            </a:r>
          </a:p>
        </p:txBody>
      </p:sp>
      <p:sp>
        <p:nvSpPr>
          <p:cNvPr id="4" name="Slide Number Placeholder 3"/>
          <p:cNvSpPr>
            <a:spLocks noGrp="1"/>
          </p:cNvSpPr>
          <p:nvPr>
            <p:ph type="sldNum" sz="quarter" idx="5"/>
          </p:nvPr>
        </p:nvSpPr>
        <p:spPr/>
        <p:txBody>
          <a:bodyPr/>
          <a:lstStyle/>
          <a:p>
            <a:fld id="{C18A9418-D4C5-4ED9-8A24-7145815518C2}" type="slidenum">
              <a:rPr lang="en-CA" smtClean="0"/>
              <a:t>15</a:t>
            </a:fld>
            <a:endParaRPr lang="en-CA"/>
          </a:p>
        </p:txBody>
      </p:sp>
    </p:spTree>
    <p:extLst>
      <p:ext uri="{BB962C8B-B14F-4D97-AF65-F5344CB8AC3E}">
        <p14:creationId xmlns:p14="http://schemas.microsoft.com/office/powerpoint/2010/main" val="4224096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can be moved to where you have your class break(s)</a:t>
            </a:r>
          </a:p>
        </p:txBody>
      </p:sp>
      <p:sp>
        <p:nvSpPr>
          <p:cNvPr id="4" name="Slide Number Placeholder 3"/>
          <p:cNvSpPr>
            <a:spLocks noGrp="1"/>
          </p:cNvSpPr>
          <p:nvPr>
            <p:ph type="sldNum" sz="quarter" idx="5"/>
          </p:nvPr>
        </p:nvSpPr>
        <p:spPr/>
        <p:txBody>
          <a:bodyPr/>
          <a:lstStyle/>
          <a:p>
            <a:fld id="{C18A9418-D4C5-4ED9-8A24-7145815518C2}" type="slidenum">
              <a:rPr lang="en-CA" smtClean="0"/>
              <a:t>16</a:t>
            </a:fld>
            <a:endParaRPr lang="en-CA"/>
          </a:p>
        </p:txBody>
      </p:sp>
    </p:spTree>
    <p:extLst>
      <p:ext uri="{BB962C8B-B14F-4D97-AF65-F5344CB8AC3E}">
        <p14:creationId xmlns:p14="http://schemas.microsoft.com/office/powerpoint/2010/main" val="443931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attendance slide can be moved to wherever in your class that you take attendance. </a:t>
            </a:r>
          </a:p>
          <a:p>
            <a:r>
              <a:rPr lang="en-CA" dirty="0"/>
              <a:t>Usually attendance is taken around class breaks, or at the beginning or at the end of class. </a:t>
            </a:r>
          </a:p>
        </p:txBody>
      </p:sp>
      <p:sp>
        <p:nvSpPr>
          <p:cNvPr id="4" name="Slide Number Placeholder 3"/>
          <p:cNvSpPr>
            <a:spLocks noGrp="1"/>
          </p:cNvSpPr>
          <p:nvPr>
            <p:ph type="sldNum" sz="quarter" idx="5"/>
          </p:nvPr>
        </p:nvSpPr>
        <p:spPr/>
        <p:txBody>
          <a:bodyPr/>
          <a:lstStyle/>
          <a:p>
            <a:fld id="{C18A9418-D4C5-4ED9-8A24-7145815518C2}" type="slidenum">
              <a:rPr lang="en-CA" smtClean="0"/>
              <a:t>17</a:t>
            </a:fld>
            <a:endParaRPr lang="en-CA"/>
          </a:p>
        </p:txBody>
      </p:sp>
    </p:spTree>
    <p:extLst>
      <p:ext uri="{BB962C8B-B14F-4D97-AF65-F5344CB8AC3E}">
        <p14:creationId xmlns:p14="http://schemas.microsoft.com/office/powerpoint/2010/main" val="731612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are going to look at the process of the intersectionality of Media through </a:t>
            </a:r>
          </a:p>
          <a:p>
            <a:r>
              <a:rPr lang="en-CA" dirty="0"/>
              <a:t>Bias, Ownership &amp; Representation.</a:t>
            </a:r>
          </a:p>
        </p:txBody>
      </p:sp>
      <p:sp>
        <p:nvSpPr>
          <p:cNvPr id="4" name="Slide Number Placeholder 3"/>
          <p:cNvSpPr>
            <a:spLocks noGrp="1"/>
          </p:cNvSpPr>
          <p:nvPr>
            <p:ph type="sldNum" sz="quarter" idx="5"/>
          </p:nvPr>
        </p:nvSpPr>
        <p:spPr/>
        <p:txBody>
          <a:bodyPr/>
          <a:lstStyle/>
          <a:p>
            <a:fld id="{C18A9418-D4C5-4ED9-8A24-7145815518C2}" type="slidenum">
              <a:rPr lang="en-CA" smtClean="0"/>
              <a:t>18</a:t>
            </a:fld>
            <a:endParaRPr lang="en-CA"/>
          </a:p>
        </p:txBody>
      </p:sp>
    </p:spTree>
    <p:extLst>
      <p:ext uri="{BB962C8B-B14F-4D97-AF65-F5344CB8AC3E}">
        <p14:creationId xmlns:p14="http://schemas.microsoft.com/office/powerpoint/2010/main" val="827490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2000" dirty="0"/>
              <a:t>Media bias refers to the particular slant or perspective the media gives us on certain issues.</a:t>
            </a:r>
          </a:p>
          <a:p>
            <a:pPr marL="171450" indent="-171450">
              <a:buFont typeface="Arial" panose="020B0604020202020204" pitchFamily="34" charset="0"/>
              <a:buChar char="•"/>
            </a:pPr>
            <a:r>
              <a:rPr lang="en-CA" sz="2000" dirty="0"/>
              <a:t>Bias is a preference for or against a particular idea, person, group or thing.</a:t>
            </a:r>
          </a:p>
          <a:p>
            <a:pPr marL="171450" indent="-171450">
              <a:buFont typeface="Arial" panose="020B0604020202020204" pitchFamily="34" charset="0"/>
              <a:buChar char="•"/>
            </a:pPr>
            <a:r>
              <a:rPr lang="en-CA" sz="2000" dirty="0"/>
              <a:t>Bias in the media is often the result of media consolidation and media regulation.</a:t>
            </a:r>
          </a:p>
          <a:p>
            <a:pPr marL="171450" indent="-171450">
              <a:buFont typeface="Arial" panose="020B0604020202020204" pitchFamily="34" charset="0"/>
              <a:buChar char="•"/>
            </a:pPr>
            <a:endParaRPr lang="en-CA" sz="2000" dirty="0"/>
          </a:p>
          <a:p>
            <a:pPr marL="171450" indent="-171450">
              <a:buFont typeface="Arial" panose="020B0604020202020204" pitchFamily="34" charset="0"/>
              <a:buChar char="•"/>
            </a:pPr>
            <a:r>
              <a:rPr lang="en-CA" sz="2000" dirty="0"/>
              <a:t>Media Bias Article</a:t>
            </a:r>
          </a:p>
          <a:p>
            <a:pPr marL="171450" indent="-171450">
              <a:buFont typeface="Arial" panose="020B0604020202020204" pitchFamily="34" charset="0"/>
              <a:buChar char="•"/>
            </a:pPr>
            <a:r>
              <a:rPr lang="en-CA" sz="2000" dirty="0"/>
              <a:t>https://thecampanile.org/2020/10/16/media-bias-a-blurry-perception-of-reality/</a:t>
            </a:r>
          </a:p>
        </p:txBody>
      </p:sp>
      <p:sp>
        <p:nvSpPr>
          <p:cNvPr id="4" name="Slide Number Placeholder 3"/>
          <p:cNvSpPr>
            <a:spLocks noGrp="1"/>
          </p:cNvSpPr>
          <p:nvPr>
            <p:ph type="sldNum" sz="quarter" idx="5"/>
          </p:nvPr>
        </p:nvSpPr>
        <p:spPr/>
        <p:txBody>
          <a:bodyPr/>
          <a:lstStyle/>
          <a:p>
            <a:fld id="{C18A9418-D4C5-4ED9-8A24-7145815518C2}" type="slidenum">
              <a:rPr lang="en-CA" smtClean="0"/>
              <a:t>19</a:t>
            </a:fld>
            <a:endParaRPr lang="en-CA"/>
          </a:p>
        </p:txBody>
      </p:sp>
    </p:spTree>
    <p:extLst>
      <p:ext uri="{BB962C8B-B14F-4D97-AF65-F5344CB8AC3E}">
        <p14:creationId xmlns:p14="http://schemas.microsoft.com/office/powerpoint/2010/main" val="2167172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430213"/>
            <a:ext cx="7304088" cy="4108450"/>
          </a:xfrm>
        </p:spPr>
      </p:sp>
      <p:sp>
        <p:nvSpPr>
          <p:cNvPr id="3" name="Notes Placeholder 2"/>
          <p:cNvSpPr>
            <a:spLocks noGrp="1"/>
          </p:cNvSpPr>
          <p:nvPr>
            <p:ph type="body" idx="1"/>
          </p:nvPr>
        </p:nvSpPr>
        <p:spPr/>
        <p:txBody>
          <a:bodyPr/>
          <a:lstStyle/>
          <a:p>
            <a:pPr algn="l"/>
            <a:r>
              <a:rPr lang="en-US" b="0" i="0" dirty="0">
                <a:effectLst/>
                <a:latin typeface="Calibri" panose="020F0502020204030204" pitchFamily="34" charset="0"/>
              </a:rPr>
              <a:t>Acknowledgement of Traditional Lands</a:t>
            </a:r>
          </a:p>
          <a:p>
            <a:pPr marL="241653" indent="-241653">
              <a:buFont typeface="Arial" panose="020B0604020202020204" pitchFamily="34" charset="0"/>
              <a:buChar char="•"/>
            </a:pPr>
            <a:r>
              <a:rPr lang="en-US" b="0" i="0" dirty="0">
                <a:effectLst/>
                <a:latin typeface="Calibri" panose="020F0502020204030204" pitchFamily="34" charset="0"/>
              </a:rPr>
              <a:t>Centennial is proud to be a part of a rich history of education in this province and in this city.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on the treaty lands and territory of the Mississauga’s of the Credit First Nation</a:t>
            </a:r>
            <a:br>
              <a:rPr lang="en-US" b="0" i="0" dirty="0">
                <a:effectLst/>
                <a:latin typeface="Calibri" panose="020F0502020204030204" pitchFamily="34" charset="0"/>
              </a:rPr>
            </a:br>
            <a:r>
              <a:rPr lang="en-US" b="0" i="0" dirty="0">
                <a:effectLst/>
                <a:latin typeface="Calibri" panose="020F0502020204030204" pitchFamily="34" charset="0"/>
              </a:rPr>
              <a:t>and pay tribute to their legacy and the legacy of all First Peoples of Canada, as we strengthen ties with</a:t>
            </a:r>
            <a:br>
              <a:rPr lang="en-US" b="0" i="0" dirty="0">
                <a:effectLst/>
                <a:latin typeface="Calibri" panose="020F0502020204030204" pitchFamily="34" charset="0"/>
              </a:rPr>
            </a:br>
            <a:r>
              <a:rPr lang="en-US" b="0" i="0" dirty="0">
                <a:effectLst/>
                <a:latin typeface="Calibri" panose="020F0502020204030204" pitchFamily="34" charset="0"/>
              </a:rPr>
              <a:t>the communities we serve and build the future through learning and through our graduates.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Today the traditional meeting place of Toronto is still home to many Indigenous People from across Turtle Island and</a:t>
            </a:r>
            <a:br>
              <a:rPr lang="en-US" b="0" i="0" dirty="0">
                <a:effectLst/>
                <a:latin typeface="Calibri" panose="020F0502020204030204" pitchFamily="34" charset="0"/>
              </a:rPr>
            </a:br>
            <a:r>
              <a:rPr lang="en-US" b="0" i="0" dirty="0">
                <a:effectLst/>
                <a:latin typeface="Calibri" panose="020F0502020204030204" pitchFamily="34" charset="0"/>
              </a:rPr>
              <a:t>we are grateful to have the opportunity to work in the communities that have grown in the treaty lands of the Mississauga’s.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all treaty people and accept our responsibility to honor all our relations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a:t>
            </a:fld>
            <a:endParaRPr lang="en-CA"/>
          </a:p>
        </p:txBody>
      </p:sp>
    </p:spTree>
    <p:extLst>
      <p:ext uri="{BB962C8B-B14F-4D97-AF65-F5344CB8AC3E}">
        <p14:creationId xmlns:p14="http://schemas.microsoft.com/office/powerpoint/2010/main" val="2609027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400" b="1" dirty="0"/>
              <a:t>Media</a:t>
            </a:r>
            <a:r>
              <a:rPr lang="en-CA" sz="4400" dirty="0"/>
              <a:t> </a:t>
            </a:r>
            <a:r>
              <a:rPr lang="en-CA" sz="4400" b="1" dirty="0"/>
              <a:t>Outlets</a:t>
            </a:r>
            <a:r>
              <a:rPr lang="en-CA" sz="4400" dirty="0"/>
              <a:t> themselves can also be biased in regards to the kinds of information that they report on </a:t>
            </a:r>
          </a:p>
          <a:p>
            <a:r>
              <a:rPr lang="en-CA" sz="4400" dirty="0"/>
              <a:t>See to the right a Infographic from a conservative </a:t>
            </a:r>
            <a:r>
              <a:rPr lang="en-CA" sz="4400" dirty="0" err="1"/>
              <a:t>Newsblog</a:t>
            </a:r>
            <a:r>
              <a:rPr lang="en-CA" sz="4400" dirty="0"/>
              <a:t> about where various Canadian Media Outlets sit on a chart of political ideology</a:t>
            </a:r>
          </a:p>
        </p:txBody>
      </p:sp>
      <p:sp>
        <p:nvSpPr>
          <p:cNvPr id="4" name="Slide Number Placeholder 3"/>
          <p:cNvSpPr>
            <a:spLocks noGrp="1"/>
          </p:cNvSpPr>
          <p:nvPr>
            <p:ph type="sldNum" sz="quarter" idx="5"/>
          </p:nvPr>
        </p:nvSpPr>
        <p:spPr/>
        <p:txBody>
          <a:bodyPr/>
          <a:lstStyle/>
          <a:p>
            <a:fld id="{C18A9418-D4C5-4ED9-8A24-7145815518C2}" type="slidenum">
              <a:rPr lang="en-CA" smtClean="0"/>
              <a:t>20</a:t>
            </a:fld>
            <a:endParaRPr lang="en-CA"/>
          </a:p>
        </p:txBody>
      </p:sp>
    </p:spTree>
    <p:extLst>
      <p:ext uri="{BB962C8B-B14F-4D97-AF65-F5344CB8AC3E}">
        <p14:creationId xmlns:p14="http://schemas.microsoft.com/office/powerpoint/2010/main" val="3045739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dirty="0"/>
              <a:t>The images and language used to describe an event or issue can reflect and contribute to the bias of a media message</a:t>
            </a:r>
          </a:p>
          <a:p>
            <a:r>
              <a:rPr lang="en-US" sz="4400" dirty="0"/>
              <a:t>Biased news reporting influences how the public feels about issues. </a:t>
            </a:r>
          </a:p>
          <a:p>
            <a:r>
              <a:rPr lang="en-US" sz="4400" dirty="0"/>
              <a:t>The process of selection and omission</a:t>
            </a:r>
          </a:p>
          <a:p>
            <a:r>
              <a:rPr lang="en-CA" sz="4400" dirty="0"/>
              <a:t>The Process of Negative Language</a:t>
            </a:r>
          </a:p>
          <a:p>
            <a:endParaRPr lang="en-CA" sz="4400" dirty="0"/>
          </a:p>
          <a:p>
            <a:r>
              <a:rPr lang="en-US" sz="6000" b="0" i="0" dirty="0">
                <a:solidFill>
                  <a:srgbClr val="464646"/>
                </a:solidFill>
                <a:effectLst/>
                <a:latin typeface="Calibri" panose="020F0502020204030204" pitchFamily="34" charset="0"/>
              </a:rPr>
              <a:t>How an event is described and what choice of words are used feed into dominant discourses. These discourses recreate and maintain inequities</a:t>
            </a:r>
          </a:p>
          <a:p>
            <a:pPr algn="l"/>
            <a:r>
              <a:rPr lang="en-US" sz="6000" b="0" i="0" dirty="0">
                <a:solidFill>
                  <a:srgbClr val="464646"/>
                </a:solidFill>
                <a:effectLst/>
                <a:latin typeface="Calibri" panose="020F0502020204030204" pitchFamily="34" charset="0"/>
              </a:rPr>
              <a:t>Example …</a:t>
            </a:r>
          </a:p>
          <a:p>
            <a:pPr algn="l"/>
            <a:r>
              <a:rPr lang="en-US" sz="6000" b="1" i="0" dirty="0">
                <a:solidFill>
                  <a:srgbClr val="261D46"/>
                </a:solidFill>
                <a:effectLst/>
                <a:latin typeface="Calibri" panose="020F0502020204030204" pitchFamily="34" charset="0"/>
              </a:rPr>
              <a:t>More than 900 people attended the protest! vs Less than a thousand people attended the protest.</a:t>
            </a:r>
            <a:endParaRPr lang="en-US" sz="6000" b="0" i="0" dirty="0">
              <a:solidFill>
                <a:srgbClr val="261D46"/>
              </a:solidFill>
              <a:effectLst/>
              <a:latin typeface="Calibri" panose="020F0502020204030204" pitchFamily="34" charset="0"/>
            </a:endParaRPr>
          </a:p>
          <a:p>
            <a:endParaRPr lang="en-CA" sz="4400" dirty="0"/>
          </a:p>
        </p:txBody>
      </p:sp>
      <p:sp>
        <p:nvSpPr>
          <p:cNvPr id="4" name="Slide Number Placeholder 3"/>
          <p:cNvSpPr>
            <a:spLocks noGrp="1"/>
          </p:cNvSpPr>
          <p:nvPr>
            <p:ph type="sldNum" sz="quarter" idx="5"/>
          </p:nvPr>
        </p:nvSpPr>
        <p:spPr/>
        <p:txBody>
          <a:bodyPr/>
          <a:lstStyle/>
          <a:p>
            <a:fld id="{C18A9418-D4C5-4ED9-8A24-7145815518C2}" type="slidenum">
              <a:rPr lang="en-CA" smtClean="0"/>
              <a:t>21</a:t>
            </a:fld>
            <a:endParaRPr lang="en-CA"/>
          </a:p>
        </p:txBody>
      </p:sp>
    </p:spTree>
    <p:extLst>
      <p:ext uri="{BB962C8B-B14F-4D97-AF65-F5344CB8AC3E}">
        <p14:creationId xmlns:p14="http://schemas.microsoft.com/office/powerpoint/2010/main" val="275577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400" dirty="0"/>
              <a:t>Media representation refers to how people, events, places, and stories are presented.</a:t>
            </a:r>
          </a:p>
          <a:p>
            <a:pPr marL="342900" indent="-342900">
              <a:buFont typeface="Arial" panose="020B0604020202020204" pitchFamily="34" charset="0"/>
              <a:buChar char="•"/>
            </a:pPr>
            <a:r>
              <a:rPr lang="en-CA" sz="2400" dirty="0"/>
              <a:t>Representation is seen in the way people, events, and stories are portrayed; what is included and what is not; who is included and how; and who is left out.</a:t>
            </a:r>
          </a:p>
          <a:p>
            <a:pPr marL="342900" indent="-342900">
              <a:buFont typeface="Arial" panose="020B0604020202020204" pitchFamily="34" charset="0"/>
              <a:buChar char="•"/>
            </a:pPr>
            <a:r>
              <a:rPr lang="en-CA" sz="2400" dirty="0"/>
              <a:t>Look at the article with the cover of a Newsweek story for a Muslim funeral titled “Muslim Rage”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http://tommodunn.com/the-beauty-of-a-muslim-funeral/</a:t>
            </a:r>
          </a:p>
        </p:txBody>
      </p:sp>
      <p:sp>
        <p:nvSpPr>
          <p:cNvPr id="4" name="Slide Number Placeholder 3"/>
          <p:cNvSpPr>
            <a:spLocks noGrp="1"/>
          </p:cNvSpPr>
          <p:nvPr>
            <p:ph type="sldNum" sz="quarter" idx="5"/>
          </p:nvPr>
        </p:nvSpPr>
        <p:spPr/>
        <p:txBody>
          <a:bodyPr/>
          <a:lstStyle/>
          <a:p>
            <a:fld id="{C18A9418-D4C5-4ED9-8A24-7145815518C2}" type="slidenum">
              <a:rPr lang="en-CA" smtClean="0"/>
              <a:t>22</a:t>
            </a:fld>
            <a:endParaRPr lang="en-CA"/>
          </a:p>
        </p:txBody>
      </p:sp>
    </p:spTree>
    <p:extLst>
      <p:ext uri="{BB962C8B-B14F-4D97-AF65-F5344CB8AC3E}">
        <p14:creationId xmlns:p14="http://schemas.microsoft.com/office/powerpoint/2010/main" val="946642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Orientalism </a:t>
            </a:r>
          </a:p>
          <a:p>
            <a:r>
              <a:rPr lang="en-CA" dirty="0"/>
              <a:t>https://youtu.be/ZST6qnRR1mY</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23</a:t>
            </a:fld>
            <a:endParaRPr lang="en-CA"/>
          </a:p>
        </p:txBody>
      </p:sp>
    </p:spTree>
    <p:extLst>
      <p:ext uri="{BB962C8B-B14F-4D97-AF65-F5344CB8AC3E}">
        <p14:creationId xmlns:p14="http://schemas.microsoft.com/office/powerpoint/2010/main" val="268093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Thinking about representation means thinking about how different groups figure in the media.</a:t>
            </a:r>
          </a:p>
          <a:p>
            <a:pPr marL="171450" indent="-171450">
              <a:buFont typeface="Arial" panose="020B0604020202020204" pitchFamily="34" charset="0"/>
              <a:buChar char="•"/>
            </a:pPr>
            <a:r>
              <a:rPr lang="en-CA" dirty="0"/>
              <a:t>Many scholars and critics have focused on the way women are depicted in advertisements, Hollywood films, and television.</a:t>
            </a:r>
          </a:p>
          <a:p>
            <a:pPr marL="171450" indent="-171450">
              <a:buFont typeface="Arial" panose="020B0604020202020204" pitchFamily="34" charset="0"/>
              <a:buChar char="•"/>
            </a:pPr>
            <a:r>
              <a:rPr lang="en-CA" dirty="0"/>
              <a:t>Remember that representation is not only about </a:t>
            </a:r>
            <a:r>
              <a:rPr lang="en-CA" i="1" dirty="0"/>
              <a:t>who</a:t>
            </a:r>
            <a:r>
              <a:rPr lang="en-CA" dirty="0"/>
              <a:t> is portrayed in the media, but also </a:t>
            </a:r>
            <a:r>
              <a:rPr lang="en-CA" i="1" dirty="0"/>
              <a:t>how</a:t>
            </a:r>
            <a:r>
              <a:rPr lang="en-CA" dirty="0"/>
              <a:t> they are portrayed.</a:t>
            </a:r>
          </a:p>
          <a:p>
            <a:pPr marL="171450" indent="-171450">
              <a:buFont typeface="Arial" panose="020B0604020202020204" pitchFamily="34" charset="0"/>
              <a:buChar char="•"/>
            </a:pPr>
            <a:r>
              <a:rPr lang="en-CA" dirty="0"/>
              <a:t>Think about the most recent movies you have seen. Are both women and men featured as central characters? Are they featured in the same way? Are they represented fairly?</a:t>
            </a:r>
          </a:p>
          <a:p>
            <a:pPr marL="564642" lvl="1" indent="-171450">
              <a:buFont typeface="Arial" panose="020B0604020202020204" pitchFamily="34" charset="0"/>
              <a:buChar char="•"/>
            </a:pPr>
            <a:endParaRPr lang="en-CA"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C9519FA-3F88-4ADD-932C-CACCEC5D47D7}" type="slidenum">
              <a:rPr lang="en-US" smtClean="0"/>
              <a:t>24</a:t>
            </a:fld>
            <a:endParaRPr lang="en-US"/>
          </a:p>
        </p:txBody>
      </p:sp>
    </p:spTree>
    <p:extLst>
      <p:ext uri="{BB962C8B-B14F-4D97-AF65-F5344CB8AC3E}">
        <p14:creationId xmlns:p14="http://schemas.microsoft.com/office/powerpoint/2010/main" val="294684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Bechdel Test for Women in Movies: </a:t>
            </a:r>
            <a:r>
              <a:rPr lang="en-CA" dirty="0">
                <a:hlinkClick r:id="rId3"/>
              </a:rPr>
              <a:t>http://youtu.be/bLF6sAAMb4s</a:t>
            </a:r>
            <a:endParaRPr lang="en-CA" dirty="0"/>
          </a:p>
          <a:p>
            <a:r>
              <a:rPr lang="en-CA" dirty="0"/>
              <a:t>The Bechdel Test:</a:t>
            </a:r>
          </a:p>
          <a:p>
            <a:pPr lvl="1"/>
            <a:r>
              <a:rPr lang="en-CA" dirty="0"/>
              <a:t>It has two or more female characters (with names)</a:t>
            </a:r>
          </a:p>
          <a:p>
            <a:pPr lvl="1"/>
            <a:r>
              <a:rPr lang="en-CA" dirty="0"/>
              <a:t>Who talk to each other</a:t>
            </a:r>
          </a:p>
          <a:p>
            <a:pPr lvl="1"/>
            <a:r>
              <a:rPr lang="en-CA" dirty="0"/>
              <a:t>About something other than a man</a:t>
            </a:r>
          </a:p>
        </p:txBody>
      </p:sp>
      <p:sp>
        <p:nvSpPr>
          <p:cNvPr id="4" name="Slide Number Placeholder 3"/>
          <p:cNvSpPr>
            <a:spLocks noGrp="1"/>
          </p:cNvSpPr>
          <p:nvPr>
            <p:ph type="sldNum" sz="quarter" idx="5"/>
          </p:nvPr>
        </p:nvSpPr>
        <p:spPr/>
        <p:txBody>
          <a:bodyPr/>
          <a:lstStyle/>
          <a:p>
            <a:fld id="{C18A9418-D4C5-4ED9-8A24-7145815518C2}" type="slidenum">
              <a:rPr lang="en-CA" smtClean="0"/>
              <a:t>25</a:t>
            </a:fld>
            <a:endParaRPr lang="en-CA"/>
          </a:p>
        </p:txBody>
      </p:sp>
    </p:spTree>
    <p:extLst>
      <p:ext uri="{BB962C8B-B14F-4D97-AF65-F5344CB8AC3E}">
        <p14:creationId xmlns:p14="http://schemas.microsoft.com/office/powerpoint/2010/main" val="1584500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t>Mass media has a huge reach in society and is a key filter through which people learn about each other.</a:t>
            </a:r>
          </a:p>
          <a:p>
            <a:pPr marL="285750" indent="-285750">
              <a:buFont typeface="Arial" panose="020B0604020202020204" pitchFamily="34" charset="0"/>
              <a:buChar char="•"/>
            </a:pPr>
            <a:r>
              <a:rPr lang="en-US" sz="1800" dirty="0"/>
              <a:t>However, countless studies have demonstrated that media continues to reproduce ethnic and racial stereotypes, with often harmful effects in their display of people and cultures.</a:t>
            </a:r>
          </a:p>
          <a:p>
            <a:pPr marL="285750" indent="-285750">
              <a:buFont typeface="Arial" panose="020B0604020202020204" pitchFamily="34" charset="0"/>
              <a:buChar char="•"/>
            </a:pPr>
            <a:r>
              <a:rPr lang="en-US" sz="1800" dirty="0"/>
              <a:t>Very often, when other cultures are represented, they are shown only in narrowly stereotyped roles.</a:t>
            </a:r>
          </a:p>
          <a:p>
            <a:pPr marL="285750" indent="-285750">
              <a:buFont typeface="Arial" panose="020B0604020202020204" pitchFamily="34" charset="0"/>
              <a:buChar char="•"/>
            </a:pPr>
            <a:r>
              <a:rPr lang="en-US" sz="1800" dirty="0"/>
              <a:t>What are some of the problems you see with this ad?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https://prezi.com/kyjfyy7eavz5/playstation-portable-advertisement/</a:t>
            </a:r>
          </a:p>
          <a:p>
            <a:pPr marL="285750" indent="-285750">
              <a:buFont typeface="Arial" panose="020B0604020202020204" pitchFamily="34" charset="0"/>
              <a:buChar char="•"/>
            </a:pPr>
            <a:endParaRPr lang="en-US" sz="1800" dirty="0"/>
          </a:p>
        </p:txBody>
      </p:sp>
      <p:sp>
        <p:nvSpPr>
          <p:cNvPr id="4" name="Slide Number Placeholder 3"/>
          <p:cNvSpPr>
            <a:spLocks noGrp="1"/>
          </p:cNvSpPr>
          <p:nvPr>
            <p:ph type="sldNum" sz="quarter" idx="5"/>
          </p:nvPr>
        </p:nvSpPr>
        <p:spPr/>
        <p:txBody>
          <a:bodyPr/>
          <a:lstStyle/>
          <a:p>
            <a:fld id="{C18A9418-D4C5-4ED9-8A24-7145815518C2}" type="slidenum">
              <a:rPr lang="en-CA" smtClean="0"/>
              <a:t>26</a:t>
            </a:fld>
            <a:endParaRPr lang="en-CA"/>
          </a:p>
        </p:txBody>
      </p:sp>
    </p:spTree>
    <p:extLst>
      <p:ext uri="{BB962C8B-B14F-4D97-AF65-F5344CB8AC3E}">
        <p14:creationId xmlns:p14="http://schemas.microsoft.com/office/powerpoint/2010/main" val="664247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White Riots vs. Black Protests</a:t>
            </a:r>
            <a:endParaRPr lang="en-CA" dirty="0"/>
          </a:p>
          <a:p>
            <a:pPr marL="171450" indent="-171450">
              <a:buFont typeface="Arial" panose="020B0604020202020204" pitchFamily="34" charset="0"/>
              <a:buChar char="•"/>
            </a:pPr>
            <a:r>
              <a:rPr lang="en-CA" dirty="0"/>
              <a:t>https://youtu.be/HGJMgCn0fQs</a:t>
            </a:r>
          </a:p>
        </p:txBody>
      </p:sp>
      <p:sp>
        <p:nvSpPr>
          <p:cNvPr id="4" name="Slide Number Placeholder 3"/>
          <p:cNvSpPr>
            <a:spLocks noGrp="1"/>
          </p:cNvSpPr>
          <p:nvPr>
            <p:ph type="sldNum" sz="quarter" idx="5"/>
          </p:nvPr>
        </p:nvSpPr>
        <p:spPr/>
        <p:txBody>
          <a:bodyPr/>
          <a:lstStyle/>
          <a:p>
            <a:fld id="{C18A9418-D4C5-4ED9-8A24-7145815518C2}" type="slidenum">
              <a:rPr lang="en-CA" smtClean="0"/>
              <a:t>27</a:t>
            </a:fld>
            <a:endParaRPr lang="en-CA"/>
          </a:p>
        </p:txBody>
      </p:sp>
    </p:spTree>
    <p:extLst>
      <p:ext uri="{BB962C8B-B14F-4D97-AF65-F5344CB8AC3E}">
        <p14:creationId xmlns:p14="http://schemas.microsoft.com/office/powerpoint/2010/main" val="2827498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 With </a:t>
            </a:r>
            <a:r>
              <a:rPr lang="en-US" dirty="0" err="1"/>
              <a:t>Apu</a:t>
            </a:r>
            <a:endParaRPr lang="en-CA" dirty="0"/>
          </a:p>
          <a:p>
            <a:endParaRPr lang="en-CA" dirty="0"/>
          </a:p>
          <a:p>
            <a:r>
              <a:rPr lang="en-CA" dirty="0"/>
              <a:t>https://youtu.be/zGzvEqBvkP8</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F3F42"/>
                </a:solidFill>
                <a:effectLst/>
                <a:latin typeface="Calibri" panose="020F0502020204030204" pitchFamily="34" charset="0"/>
              </a:rPr>
              <a:t>The Simpsons: Hank Azaria apologizes for voicing Indian character </a:t>
            </a:r>
            <a:r>
              <a:rPr lang="en-US" b="0" i="0" dirty="0" err="1">
                <a:solidFill>
                  <a:srgbClr val="3F3F42"/>
                </a:solidFill>
                <a:effectLst/>
                <a:latin typeface="Calibri" panose="020F0502020204030204" pitchFamily="34" charset="0"/>
              </a:rPr>
              <a:t>Apu</a:t>
            </a:r>
            <a:endParaRPr lang="en-US" b="0" i="0" dirty="0">
              <a:solidFill>
                <a:srgbClr val="3F3F42"/>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https://www.bbc.com/news/newsbeat-56731420</a:t>
            </a:r>
          </a:p>
          <a:p>
            <a:pPr algn="l" fontAlgn="base"/>
            <a:r>
              <a:rPr lang="en-US" b="1" i="0" dirty="0">
                <a:solidFill>
                  <a:srgbClr val="3F3F42"/>
                </a:solidFill>
                <a:effectLst/>
                <a:latin typeface="Calibri" panose="020F0502020204030204" pitchFamily="34" charset="0"/>
              </a:rPr>
              <a:t>Hank Azaria has apologized for voicing the Indian character </a:t>
            </a:r>
            <a:r>
              <a:rPr lang="en-US" b="1" i="0" dirty="0" err="1">
                <a:solidFill>
                  <a:srgbClr val="3F3F42"/>
                </a:solidFill>
                <a:effectLst/>
                <a:latin typeface="Calibri" panose="020F0502020204030204" pitchFamily="34" charset="0"/>
              </a:rPr>
              <a:t>Apu</a:t>
            </a:r>
            <a:r>
              <a:rPr lang="en-US" b="1" i="0" dirty="0">
                <a:solidFill>
                  <a:srgbClr val="3F3F42"/>
                </a:solidFill>
                <a:effectLst/>
                <a:latin typeface="Calibri" panose="020F0502020204030204" pitchFamily="34" charset="0"/>
              </a:rPr>
              <a:t> on The Simpsons.</a:t>
            </a:r>
            <a:endParaRPr lang="en-US" b="0" i="0" dirty="0">
              <a:solidFill>
                <a:srgbClr val="3F3F42"/>
              </a:solidFill>
              <a:effectLst/>
              <a:latin typeface="Calibri" panose="020F0502020204030204" pitchFamily="34" charset="0"/>
            </a:endParaRPr>
          </a:p>
          <a:p>
            <a:pPr algn="l" fontAlgn="base"/>
            <a:r>
              <a:rPr lang="en-US" b="0" i="0" dirty="0">
                <a:solidFill>
                  <a:srgbClr val="3F3F42"/>
                </a:solidFill>
                <a:effectLst/>
                <a:latin typeface="Calibri" panose="020F0502020204030204" pitchFamily="34" charset="0"/>
              </a:rPr>
              <a:t>Hank - who's white - had played the convenience store owner since 1990.</a:t>
            </a:r>
          </a:p>
          <a:p>
            <a:pPr algn="l" fontAlgn="base"/>
            <a:r>
              <a:rPr lang="en-US" b="0" i="0" dirty="0">
                <a:solidFill>
                  <a:srgbClr val="3F3F42"/>
                </a:solidFill>
                <a:effectLst/>
                <a:latin typeface="Calibri" panose="020F0502020204030204" pitchFamily="34" charset="0"/>
              </a:rPr>
              <a:t>He first announced he was stepping down from voicing </a:t>
            </a:r>
            <a:r>
              <a:rPr lang="en-US" b="0" i="0" dirty="0" err="1">
                <a:solidFill>
                  <a:srgbClr val="3F3F42"/>
                </a:solidFill>
                <a:effectLst/>
                <a:latin typeface="Calibri" panose="020F0502020204030204" pitchFamily="34" charset="0"/>
              </a:rPr>
              <a:t>Apu</a:t>
            </a:r>
            <a:r>
              <a:rPr lang="en-US" b="0" i="0" dirty="0">
                <a:solidFill>
                  <a:srgbClr val="3F3F42"/>
                </a:solidFill>
                <a:effectLst/>
                <a:latin typeface="Calibri" panose="020F0502020204030204" pitchFamily="34" charset="0"/>
              </a:rPr>
              <a:t> in January 2020.</a:t>
            </a:r>
          </a:p>
          <a:p>
            <a:r>
              <a:rPr lang="en-US" b="0" i="0" dirty="0">
                <a:solidFill>
                  <a:srgbClr val="3F3F42"/>
                </a:solidFill>
                <a:effectLst/>
                <a:latin typeface="Calibri" panose="020F0502020204030204" pitchFamily="34" charset="0"/>
              </a:rPr>
              <a:t>The character has been criticized for years for reinforcing racial stereotypes.</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28</a:t>
            </a:fld>
            <a:endParaRPr lang="en-CA"/>
          </a:p>
        </p:txBody>
      </p:sp>
    </p:spTree>
    <p:extLst>
      <p:ext uri="{BB962C8B-B14F-4D97-AF65-F5344CB8AC3E}">
        <p14:creationId xmlns:p14="http://schemas.microsoft.com/office/powerpoint/2010/main" val="2111616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Break Out </a:t>
            </a:r>
          </a:p>
        </p:txBody>
      </p:sp>
      <p:sp>
        <p:nvSpPr>
          <p:cNvPr id="4" name="Slide Number Placeholder 3"/>
          <p:cNvSpPr>
            <a:spLocks noGrp="1"/>
          </p:cNvSpPr>
          <p:nvPr>
            <p:ph type="sldNum" sz="quarter" idx="5"/>
          </p:nvPr>
        </p:nvSpPr>
        <p:spPr/>
        <p:txBody>
          <a:bodyPr/>
          <a:lstStyle/>
          <a:p>
            <a:fld id="{C18A9418-D4C5-4ED9-8A24-7145815518C2}" type="slidenum">
              <a:rPr lang="en-CA" smtClean="0"/>
              <a:t>29</a:t>
            </a:fld>
            <a:endParaRPr lang="en-CA"/>
          </a:p>
        </p:txBody>
      </p:sp>
    </p:spTree>
    <p:extLst>
      <p:ext uri="{BB962C8B-B14F-4D97-AF65-F5344CB8AC3E}">
        <p14:creationId xmlns:p14="http://schemas.microsoft.com/office/powerpoint/2010/main" val="4278582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1" dirty="0"/>
              <a:t>UPDATE</a:t>
            </a:r>
          </a:p>
          <a:p>
            <a:pPr algn="just"/>
            <a:r>
              <a:rPr lang="en-US" sz="1200" b="1" dirty="0"/>
              <a:t>REVIEW LAST CLASS</a:t>
            </a:r>
          </a:p>
          <a:p>
            <a:pPr algn="just"/>
            <a:r>
              <a:rPr lang="en-US" sz="1200" b="1" dirty="0"/>
              <a:t>WHAT IS MEDIA</a:t>
            </a:r>
          </a:p>
          <a:p>
            <a:pPr algn="just"/>
            <a:r>
              <a:rPr lang="en-US" sz="1200" b="1" dirty="0"/>
              <a:t>MEDIA PERVASIVENSSS</a:t>
            </a:r>
          </a:p>
          <a:p>
            <a:pPr algn="just"/>
            <a:r>
              <a:rPr lang="en-US" sz="1200" b="1" dirty="0"/>
              <a:t>MEDIA LITERACY</a:t>
            </a:r>
          </a:p>
          <a:p>
            <a:pPr algn="just"/>
            <a:r>
              <a:rPr lang="en-US" sz="1200" b="1" dirty="0"/>
              <a:t>MEDIA SOCIALIZATION</a:t>
            </a:r>
          </a:p>
          <a:p>
            <a:pPr algn="just"/>
            <a:r>
              <a:rPr lang="en-US" sz="1200" b="1" dirty="0"/>
              <a:t>GENDERED MEDIA STEREOTYPES</a:t>
            </a:r>
          </a:p>
          <a:p>
            <a:pPr algn="just"/>
            <a:r>
              <a:rPr lang="en-US" sz="1200" b="1" dirty="0"/>
              <a:t>AWARENESS</a:t>
            </a:r>
          </a:p>
          <a:p>
            <a:pPr algn="just"/>
            <a:r>
              <a:rPr lang="en-US" sz="1200" b="1" dirty="0"/>
              <a:t>MEDIA BIAS</a:t>
            </a:r>
          </a:p>
          <a:p>
            <a:pPr algn="just"/>
            <a:r>
              <a:rPr lang="en-US" sz="1200" b="1" dirty="0"/>
              <a:t>MEDIA REPRESENTATION</a:t>
            </a:r>
          </a:p>
          <a:p>
            <a:pPr algn="just"/>
            <a:r>
              <a:rPr lang="en-US" sz="1200" b="1" dirty="0"/>
              <a:t>REPRESENTATION &amp; GENDER</a:t>
            </a:r>
          </a:p>
          <a:p>
            <a:pPr algn="just"/>
            <a:r>
              <a:rPr lang="en-US" sz="1200" b="1" dirty="0"/>
              <a:t>MEDIA STEREOTYPES</a:t>
            </a:r>
          </a:p>
          <a:p>
            <a:pPr algn="just"/>
            <a:r>
              <a:rPr lang="en-US" sz="1200" b="1" dirty="0"/>
              <a:t>MEDIA OWNERSHIP &amp; CONSOLIDATION</a:t>
            </a:r>
          </a:p>
          <a:p>
            <a:pPr algn="just"/>
            <a:r>
              <a:rPr lang="en-US" sz="1200" b="1" dirty="0"/>
              <a:t>MEDIA REGULATION</a:t>
            </a:r>
          </a:p>
          <a:p>
            <a:pPr algn="just"/>
            <a:r>
              <a:rPr lang="en-US" sz="1200" b="1" dirty="0"/>
              <a:t>BIG DATA </a:t>
            </a:r>
          </a:p>
          <a:p>
            <a:pPr algn="just"/>
            <a:r>
              <a:rPr lang="en-US" sz="1200" b="1" dirty="0"/>
              <a:t>MEDIA ADVERTISING</a:t>
            </a:r>
          </a:p>
          <a:p>
            <a:pPr algn="just"/>
            <a:r>
              <a:rPr lang="en-US" sz="1200" b="1" dirty="0"/>
              <a:t>SOCIAL MEDIA</a:t>
            </a:r>
          </a:p>
          <a:p>
            <a:pPr algn="just"/>
            <a:r>
              <a:rPr lang="en-US" sz="1200" b="1" dirty="0"/>
              <a:t>MEDIA &amp; POWER</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a:t>
            </a:fld>
            <a:endParaRPr lang="en-CA"/>
          </a:p>
        </p:txBody>
      </p:sp>
    </p:spTree>
    <p:extLst>
      <p:ext uri="{BB962C8B-B14F-4D97-AF65-F5344CB8AC3E}">
        <p14:creationId xmlns:p14="http://schemas.microsoft.com/office/powerpoint/2010/main" val="3559794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Questions?</a:t>
            </a:r>
          </a:p>
          <a:p>
            <a:pPr marL="171450" indent="-171450">
              <a:buFont typeface="Arial" panose="020B0604020202020204" pitchFamily="34" charset="0"/>
              <a:buChar char="•"/>
            </a:pPr>
            <a:r>
              <a:rPr lang="en-US" dirty="0"/>
              <a:t>Considering the impact of representation</a:t>
            </a:r>
          </a:p>
          <a:p>
            <a:pPr marL="171450" indent="-171450">
              <a:buFont typeface="Arial" panose="020B0604020202020204" pitchFamily="34" charset="0"/>
              <a:buChar char="•"/>
            </a:pPr>
            <a:r>
              <a:rPr lang="en-US" dirty="0"/>
              <a:t>Is the depiction of APU Racist?</a:t>
            </a:r>
          </a:p>
          <a:p>
            <a:pPr marL="628650" lvl="1" indent="-171450">
              <a:buFont typeface="Arial" panose="020B0604020202020204" pitchFamily="34" charset="0"/>
              <a:buChar char="•"/>
            </a:pPr>
            <a:r>
              <a:rPr lang="en-US" dirty="0"/>
              <a:t>If so why has it continued as a character on this show? </a:t>
            </a:r>
          </a:p>
          <a:p>
            <a:pPr marL="171450" indent="-171450">
              <a:buFont typeface="Arial" panose="020B0604020202020204" pitchFamily="34" charset="0"/>
              <a:buChar char="•"/>
            </a:pPr>
            <a:r>
              <a:rPr lang="en-US" dirty="0"/>
              <a:t>Why is it important for all people to have fair representation in the media, both in front of and behind the camera, as well as in other forms of media?</a:t>
            </a:r>
          </a:p>
          <a:p>
            <a:pPr marL="171450" indent="-171450">
              <a:buFont typeface="Arial" panose="020B0604020202020204" pitchFamily="34" charset="0"/>
              <a:buChar char="•"/>
            </a:pPr>
            <a:r>
              <a:rPr lang="en-US" dirty="0"/>
              <a:t>How might we work towards including more diverse and authentic representations of different groups and people in the media?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30</a:t>
            </a:fld>
            <a:endParaRPr lang="en-CA"/>
          </a:p>
        </p:txBody>
      </p:sp>
    </p:spTree>
    <p:extLst>
      <p:ext uri="{BB962C8B-B14F-4D97-AF65-F5344CB8AC3E}">
        <p14:creationId xmlns:p14="http://schemas.microsoft.com/office/powerpoint/2010/main" val="2987439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https://www.ipsos.com/sites/default/files/ct/news/documents/2021-06/RTDNA_Trust_in_News-Report-2021-06-03-v1_0.pdf</a:t>
            </a:r>
          </a:p>
          <a:p>
            <a:r>
              <a:rPr lang="en-CA" dirty="0"/>
              <a:t>https://www.freepik.com/free-photo/results-analysis-discovery-investigation-concept_16444592.htm</a:t>
            </a:r>
          </a:p>
        </p:txBody>
      </p:sp>
      <p:sp>
        <p:nvSpPr>
          <p:cNvPr id="4" name="Slide Number Placeholder 3"/>
          <p:cNvSpPr>
            <a:spLocks noGrp="1"/>
          </p:cNvSpPr>
          <p:nvPr>
            <p:ph type="sldNum" sz="quarter" idx="5"/>
          </p:nvPr>
        </p:nvSpPr>
        <p:spPr/>
        <p:txBody>
          <a:bodyPr/>
          <a:lstStyle/>
          <a:p>
            <a:fld id="{C18A9418-D4C5-4ED9-8A24-7145815518C2}" type="slidenum">
              <a:rPr lang="en-CA" smtClean="0"/>
              <a:t>31</a:t>
            </a:fld>
            <a:endParaRPr lang="en-CA"/>
          </a:p>
        </p:txBody>
      </p:sp>
    </p:spTree>
    <p:extLst>
      <p:ext uri="{BB962C8B-B14F-4D97-AF65-F5344CB8AC3E}">
        <p14:creationId xmlns:p14="http://schemas.microsoft.com/office/powerpoint/2010/main" val="3579684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can be moved to where you have your class break(s)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32</a:t>
            </a:fld>
            <a:endParaRPr lang="en-CA"/>
          </a:p>
        </p:txBody>
      </p:sp>
    </p:spTree>
    <p:extLst>
      <p:ext uri="{BB962C8B-B14F-4D97-AF65-F5344CB8AC3E}">
        <p14:creationId xmlns:p14="http://schemas.microsoft.com/office/powerpoint/2010/main" val="1037439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Media consolidation: The process of concentrating the ownership of media outlets by a small number of large corporations.</a:t>
            </a:r>
          </a:p>
          <a:p>
            <a:pPr marL="628650" lvl="1" indent="-171450">
              <a:buFont typeface="Arial" panose="020B0604020202020204" pitchFamily="34" charset="0"/>
              <a:buChar char="•"/>
            </a:pPr>
            <a:r>
              <a:rPr lang="en-CA" dirty="0"/>
              <a:t>Who owns the media shapes the images we see and the stories we hear.</a:t>
            </a:r>
          </a:p>
          <a:p>
            <a:pPr marL="628650" lvl="1" indent="-171450">
              <a:buFont typeface="Arial" panose="020B0604020202020204" pitchFamily="34" charset="0"/>
              <a:buChar char="•"/>
            </a:pPr>
            <a:r>
              <a:rPr lang="en-CA" dirty="0"/>
              <a:t>If you were to look at media in Canada, for instance, you would see that most of the newspapers, radio stations, and television channels are owned by a few large corporations.</a:t>
            </a:r>
          </a:p>
          <a:p>
            <a:r>
              <a:rPr lang="en-CA" dirty="0"/>
              <a:t>Did you know that newspapers like the Globe and Mail and The National Post are actually owned by individuals and corporations who have multiple business interests? What problems might this lead to?</a:t>
            </a:r>
          </a:p>
        </p:txBody>
      </p:sp>
      <p:sp>
        <p:nvSpPr>
          <p:cNvPr id="4" name="Slide Number Placeholder 3"/>
          <p:cNvSpPr>
            <a:spLocks noGrp="1"/>
          </p:cNvSpPr>
          <p:nvPr>
            <p:ph type="sldNum" sz="quarter" idx="5"/>
          </p:nvPr>
        </p:nvSpPr>
        <p:spPr/>
        <p:txBody>
          <a:bodyPr/>
          <a:lstStyle/>
          <a:p>
            <a:fld id="{C18A9418-D4C5-4ED9-8A24-7145815518C2}" type="slidenum">
              <a:rPr lang="en-CA" smtClean="0"/>
              <a:t>33</a:t>
            </a:fld>
            <a:endParaRPr lang="en-CA"/>
          </a:p>
        </p:txBody>
      </p:sp>
    </p:spTree>
    <p:extLst>
      <p:ext uri="{BB962C8B-B14F-4D97-AF65-F5344CB8AC3E}">
        <p14:creationId xmlns:p14="http://schemas.microsoft.com/office/powerpoint/2010/main" val="1291322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l">
              <a:buFont typeface="Arial" panose="020B0604020202020204" pitchFamily="34" charset="0"/>
              <a:buChar char="•"/>
            </a:pPr>
            <a:r>
              <a:rPr lang="en-US" sz="2800" b="0" i="0" dirty="0">
                <a:solidFill>
                  <a:srgbClr val="464646"/>
                </a:solidFill>
                <a:effectLst/>
                <a:latin typeface="Calibri" panose="020F0502020204030204" pitchFamily="34" charset="0"/>
              </a:rPr>
              <a:t>Corporate-controlled media</a:t>
            </a:r>
          </a:p>
          <a:p>
            <a:pPr marL="914400" lvl="1" indent="-457200" algn="l">
              <a:buFont typeface="Arial" panose="020B0604020202020204" pitchFamily="34" charset="0"/>
              <a:buChar char="•"/>
            </a:pPr>
            <a:r>
              <a:rPr lang="en-US" sz="2800" b="0" i="0" dirty="0">
                <a:solidFill>
                  <a:srgbClr val="464646"/>
                </a:solidFill>
                <a:effectLst/>
                <a:latin typeface="Calibri" panose="020F0502020204030204" pitchFamily="34" charset="0"/>
              </a:rPr>
              <a:t>Media produced by media corporations and media conglomerates to make a profit.</a:t>
            </a:r>
          </a:p>
          <a:p>
            <a:pPr marL="457200" indent="-457200" algn="l">
              <a:buFont typeface="Arial" panose="020B0604020202020204" pitchFamily="34" charset="0"/>
              <a:buChar char="•"/>
            </a:pPr>
            <a:r>
              <a:rPr lang="en-US" sz="2800" b="0" i="0" dirty="0">
                <a:solidFill>
                  <a:srgbClr val="464646"/>
                </a:solidFill>
                <a:effectLst/>
                <a:latin typeface="Calibri" panose="020F0502020204030204" pitchFamily="34" charset="0"/>
              </a:rPr>
              <a:t>State-controlled media</a:t>
            </a:r>
          </a:p>
          <a:p>
            <a:pPr marL="914400" lvl="1" indent="-457200" algn="l">
              <a:buFont typeface="Arial" panose="020B0604020202020204" pitchFamily="34" charset="0"/>
              <a:buChar char="•"/>
            </a:pPr>
            <a:r>
              <a:rPr lang="en-US" sz="2800" b="0" i="0" dirty="0">
                <a:solidFill>
                  <a:srgbClr val="464646"/>
                </a:solidFill>
                <a:effectLst/>
                <a:latin typeface="Calibri" panose="020F0502020204030204" pitchFamily="34" charset="0"/>
              </a:rPr>
              <a:t>Media supported, regulated, and controlled by the government. State-controlled media acts as a tool for social control. The only information citizens have access to must be approved by the state and is most often in support of the government. In countries with state-controlled media, independent media sources may be suppressed or banned. This can threaten journalistic integrity and promote the state’s interests over its citizens.</a:t>
            </a:r>
          </a:p>
          <a:p>
            <a:pPr marL="457200" indent="-457200" algn="l">
              <a:buFont typeface="Arial" panose="020B0604020202020204" pitchFamily="34" charset="0"/>
              <a:buChar char="•"/>
            </a:pPr>
            <a:r>
              <a:rPr lang="en-US" sz="2800" b="0" i="0" dirty="0">
                <a:solidFill>
                  <a:srgbClr val="464646"/>
                </a:solidFill>
                <a:effectLst/>
                <a:latin typeface="Calibri" panose="020F0502020204030204" pitchFamily="34" charset="0"/>
              </a:rPr>
              <a:t>Public-controlled media</a:t>
            </a:r>
          </a:p>
          <a:p>
            <a:pPr marL="914400" lvl="1" indent="-457200" algn="l">
              <a:buFont typeface="Arial" panose="020B0604020202020204" pitchFamily="34" charset="0"/>
              <a:buChar char="•"/>
            </a:pPr>
            <a:r>
              <a:rPr lang="en-US" sz="2800" b="0" i="0" dirty="0">
                <a:solidFill>
                  <a:srgbClr val="464646"/>
                </a:solidFill>
                <a:effectLst/>
                <a:latin typeface="Calibri" panose="020F0502020204030204" pitchFamily="34" charset="0"/>
              </a:rPr>
              <a:t>Media produced by public film and broadcasting organizations. It provides a public service by creating content that does not necessarily produce a profit. In other words, it serves public instead of corporate interests, e.g. </a:t>
            </a:r>
            <a:r>
              <a:rPr lang="en-US" sz="2800" b="0" i="0" dirty="0" err="1">
                <a:solidFill>
                  <a:srgbClr val="464646"/>
                </a:solidFill>
                <a:effectLst/>
                <a:latin typeface="Calibri" panose="020F0502020204030204" pitchFamily="34" charset="0"/>
              </a:rPr>
              <a:t>TVOntario</a:t>
            </a:r>
            <a:r>
              <a:rPr lang="en-US" sz="2800" b="0" i="0" dirty="0">
                <a:solidFill>
                  <a:srgbClr val="464646"/>
                </a:solidFill>
                <a:effectLst/>
                <a:latin typeface="Calibri" panose="020F0502020204030204" pitchFamily="34" charset="0"/>
              </a:rPr>
              <a:t>.</a:t>
            </a:r>
          </a:p>
          <a:p>
            <a:pPr marL="457200" indent="-457200" algn="l">
              <a:buFont typeface="Arial" panose="020B0604020202020204" pitchFamily="34" charset="0"/>
              <a:buChar char="•"/>
            </a:pPr>
            <a:r>
              <a:rPr lang="en-US" sz="2800" b="0" i="0" dirty="0">
                <a:solidFill>
                  <a:srgbClr val="464646"/>
                </a:solidFill>
                <a:effectLst/>
                <a:latin typeface="Calibri" panose="020F0502020204030204" pitchFamily="34" charset="0"/>
              </a:rPr>
              <a:t>Citizen-controlled media</a:t>
            </a:r>
          </a:p>
          <a:p>
            <a:pPr marL="914400" lvl="1" indent="-457200" algn="l">
              <a:buFont typeface="Arial" panose="020B0604020202020204" pitchFamily="34" charset="0"/>
              <a:buChar char="•"/>
            </a:pPr>
            <a:r>
              <a:rPr lang="en-US" sz="2800" b="0" i="0" dirty="0">
                <a:solidFill>
                  <a:srgbClr val="464646"/>
                </a:solidFill>
                <a:effectLst/>
                <a:latin typeface="Calibri" panose="020F0502020204030204" pitchFamily="34" charset="0"/>
              </a:rPr>
              <a:t>Media in which people directly participate. This includes citizen journalism, blogs, social media sites like Twitter and Facebook, opinion pieces, etc. It is also called participatory media.</a:t>
            </a:r>
          </a:p>
        </p:txBody>
      </p:sp>
      <p:sp>
        <p:nvSpPr>
          <p:cNvPr id="4" name="Slide Number Placeholder 3"/>
          <p:cNvSpPr>
            <a:spLocks noGrp="1"/>
          </p:cNvSpPr>
          <p:nvPr>
            <p:ph type="sldNum" sz="quarter" idx="5"/>
          </p:nvPr>
        </p:nvSpPr>
        <p:spPr/>
        <p:txBody>
          <a:bodyPr/>
          <a:lstStyle/>
          <a:p>
            <a:fld id="{C18A9418-D4C5-4ED9-8A24-7145815518C2}" type="slidenum">
              <a:rPr lang="en-CA" smtClean="0"/>
              <a:t>35</a:t>
            </a:fld>
            <a:endParaRPr lang="en-CA"/>
          </a:p>
        </p:txBody>
      </p:sp>
    </p:spTree>
    <p:extLst>
      <p:ext uri="{BB962C8B-B14F-4D97-AF65-F5344CB8AC3E}">
        <p14:creationId xmlns:p14="http://schemas.microsoft.com/office/powerpoint/2010/main" val="4080252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Media regulation: Government control of mass media through laws for the purpose of protecting the public interest or promoting competition among media outlets.</a:t>
            </a:r>
          </a:p>
          <a:p>
            <a:pPr marL="628650" lvl="1" indent="-171450">
              <a:buFont typeface="Arial" panose="020B0604020202020204" pitchFamily="34" charset="0"/>
              <a:buChar char="•"/>
            </a:pPr>
            <a:r>
              <a:rPr lang="en-CA" sz="1800" dirty="0"/>
              <a:t>Those who control and regulate the media have the power to decide what we might see on television and what remains hidden from us.</a:t>
            </a:r>
          </a:p>
          <a:p>
            <a:pPr marL="628650" lvl="1" indent="-171450">
              <a:buFont typeface="Arial" panose="020B0604020202020204" pitchFamily="34" charset="0"/>
              <a:buChar char="•"/>
            </a:pPr>
            <a:r>
              <a:rPr lang="en-CA" sz="1800" dirty="0"/>
              <a:t>[Discussion question] Can you think of the ways in which media is regulated in different parts of the world?</a:t>
            </a:r>
          </a:p>
          <a:p>
            <a:pPr marL="628650" lvl="1" indent="-171450">
              <a:buFont typeface="Arial" panose="020B0604020202020204" pitchFamily="34" charset="0"/>
              <a:buChar char="•"/>
            </a:pPr>
            <a:r>
              <a:rPr lang="en-CA" sz="1800" dirty="0"/>
              <a:t>[Discussion question] Can you think of things that are prohibited in media, including social media? </a:t>
            </a:r>
          </a:p>
          <a:p>
            <a:pPr marL="1085850" lvl="2" indent="-171450">
              <a:buFont typeface="Arial" panose="020B0604020202020204" pitchFamily="34" charset="0"/>
              <a:buChar char="•"/>
            </a:pPr>
            <a:r>
              <a:rPr lang="en-CA" sz="1800" dirty="0"/>
              <a:t>Are there things you are not allowed to post on Facebook? </a:t>
            </a:r>
          </a:p>
          <a:p>
            <a:pPr marL="1085850" lvl="2" indent="-171450">
              <a:buFont typeface="Arial" panose="020B0604020202020204" pitchFamily="34" charset="0"/>
              <a:buChar char="•"/>
            </a:pPr>
            <a:r>
              <a:rPr lang="en-CA" sz="1800" dirty="0"/>
              <a:t>On news media sites? On blogs? On Twitter?</a:t>
            </a:r>
            <a:endParaRPr lang="en-US" sz="1800" dirty="0"/>
          </a:p>
        </p:txBody>
      </p:sp>
      <p:sp>
        <p:nvSpPr>
          <p:cNvPr id="4" name="Slide Number Placeholder 3"/>
          <p:cNvSpPr>
            <a:spLocks noGrp="1"/>
          </p:cNvSpPr>
          <p:nvPr>
            <p:ph type="sldNum" sz="quarter" idx="5"/>
          </p:nvPr>
        </p:nvSpPr>
        <p:spPr/>
        <p:txBody>
          <a:bodyPr/>
          <a:lstStyle/>
          <a:p>
            <a:fld id="{C18A9418-D4C5-4ED9-8A24-7145815518C2}" type="slidenum">
              <a:rPr lang="en-CA" smtClean="0"/>
              <a:t>36</a:t>
            </a:fld>
            <a:endParaRPr lang="en-CA"/>
          </a:p>
        </p:txBody>
      </p:sp>
    </p:spTree>
    <p:extLst>
      <p:ext uri="{BB962C8B-B14F-4D97-AF65-F5344CB8AC3E}">
        <p14:creationId xmlns:p14="http://schemas.microsoft.com/office/powerpoint/2010/main" val="3511373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l">
              <a:buFont typeface="Arial" panose="020B0604020202020204" pitchFamily="34" charset="0"/>
              <a:buChar char="•"/>
            </a:pPr>
            <a:r>
              <a:rPr lang="en-US" sz="2800" b="0" i="0" dirty="0">
                <a:solidFill>
                  <a:srgbClr val="464646"/>
                </a:solidFill>
                <a:effectLst/>
                <a:latin typeface="Calibri" panose="020F0502020204030204" pitchFamily="34" charset="0"/>
              </a:rPr>
              <a:t>Corporate-controlled media</a:t>
            </a:r>
          </a:p>
          <a:p>
            <a:pPr marL="914400" lvl="1" indent="-457200" algn="l">
              <a:buFont typeface="Arial" panose="020B0604020202020204" pitchFamily="34" charset="0"/>
              <a:buChar char="•"/>
            </a:pPr>
            <a:r>
              <a:rPr lang="en-US" sz="2800" b="0" i="0" dirty="0">
                <a:solidFill>
                  <a:srgbClr val="464646"/>
                </a:solidFill>
                <a:effectLst/>
                <a:latin typeface="Calibri" panose="020F0502020204030204" pitchFamily="34" charset="0"/>
              </a:rPr>
              <a:t>Media produced by media corporations and media conglomerates to make a profit.</a:t>
            </a:r>
          </a:p>
          <a:p>
            <a:pPr marL="457200" indent="-457200" algn="l">
              <a:buFont typeface="Arial" panose="020B0604020202020204" pitchFamily="34" charset="0"/>
              <a:buChar char="•"/>
            </a:pPr>
            <a:r>
              <a:rPr lang="en-US" sz="2800" b="0" i="0" dirty="0">
                <a:solidFill>
                  <a:srgbClr val="464646"/>
                </a:solidFill>
                <a:effectLst/>
                <a:latin typeface="Calibri" panose="020F0502020204030204" pitchFamily="34" charset="0"/>
              </a:rPr>
              <a:t>State-controlled media</a:t>
            </a:r>
          </a:p>
          <a:p>
            <a:pPr marL="914400" lvl="1" indent="-457200" algn="l">
              <a:buFont typeface="Arial" panose="020B0604020202020204" pitchFamily="34" charset="0"/>
              <a:buChar char="•"/>
            </a:pPr>
            <a:r>
              <a:rPr lang="en-US" sz="2800" b="0" i="0" dirty="0">
                <a:solidFill>
                  <a:srgbClr val="464646"/>
                </a:solidFill>
                <a:effectLst/>
                <a:latin typeface="Calibri" panose="020F0502020204030204" pitchFamily="34" charset="0"/>
              </a:rPr>
              <a:t>Media supported, regulated, and controlled by the government. State-controlled media acts as a tool for social control. The only information citizens have access to must be approved by the state and is most often in support of the government. In countries with state-controlled media, independent media sources may be suppressed or banned. This can threaten journalistic integrity and promote the state’s interests over its citizens.</a:t>
            </a:r>
          </a:p>
          <a:p>
            <a:pPr marL="457200" indent="-457200" algn="l">
              <a:buFont typeface="Arial" panose="020B0604020202020204" pitchFamily="34" charset="0"/>
              <a:buChar char="•"/>
            </a:pPr>
            <a:r>
              <a:rPr lang="en-US" sz="2800" b="0" i="0" dirty="0">
                <a:solidFill>
                  <a:srgbClr val="464646"/>
                </a:solidFill>
                <a:effectLst/>
                <a:latin typeface="Calibri" panose="020F0502020204030204" pitchFamily="34" charset="0"/>
              </a:rPr>
              <a:t>Public-controlled media</a:t>
            </a:r>
          </a:p>
          <a:p>
            <a:pPr marL="914400" lvl="1" indent="-457200" algn="l">
              <a:buFont typeface="Arial" panose="020B0604020202020204" pitchFamily="34" charset="0"/>
              <a:buChar char="•"/>
            </a:pPr>
            <a:r>
              <a:rPr lang="en-US" sz="2800" b="0" i="0" dirty="0">
                <a:solidFill>
                  <a:srgbClr val="464646"/>
                </a:solidFill>
                <a:effectLst/>
                <a:latin typeface="Calibri" panose="020F0502020204030204" pitchFamily="34" charset="0"/>
              </a:rPr>
              <a:t>Media produced by public film and broadcasting organizations. It provides a public service by creating content that does not necessarily produce a profit. In other words, it serves public instead of corporate interests, e.g. </a:t>
            </a:r>
            <a:r>
              <a:rPr lang="en-US" sz="2800" b="0" i="0" dirty="0" err="1">
                <a:solidFill>
                  <a:srgbClr val="464646"/>
                </a:solidFill>
                <a:effectLst/>
                <a:latin typeface="Calibri" panose="020F0502020204030204" pitchFamily="34" charset="0"/>
              </a:rPr>
              <a:t>TVOntario</a:t>
            </a:r>
            <a:r>
              <a:rPr lang="en-US" sz="2800" b="0" i="0" dirty="0">
                <a:solidFill>
                  <a:srgbClr val="464646"/>
                </a:solidFill>
                <a:effectLst/>
                <a:latin typeface="Calibri" panose="020F0502020204030204" pitchFamily="34" charset="0"/>
              </a:rPr>
              <a:t>.</a:t>
            </a:r>
          </a:p>
          <a:p>
            <a:pPr marL="457200" indent="-457200" algn="l">
              <a:buFont typeface="Arial" panose="020B0604020202020204" pitchFamily="34" charset="0"/>
              <a:buChar char="•"/>
            </a:pPr>
            <a:r>
              <a:rPr lang="en-US" sz="2800" b="0" i="0" dirty="0">
                <a:solidFill>
                  <a:srgbClr val="464646"/>
                </a:solidFill>
                <a:effectLst/>
                <a:latin typeface="Calibri" panose="020F0502020204030204" pitchFamily="34" charset="0"/>
              </a:rPr>
              <a:t>Citizen-controlled media</a:t>
            </a:r>
          </a:p>
          <a:p>
            <a:pPr marL="914400" lvl="1" indent="-457200" algn="l">
              <a:buFont typeface="Arial" panose="020B0604020202020204" pitchFamily="34" charset="0"/>
              <a:buChar char="•"/>
            </a:pPr>
            <a:r>
              <a:rPr lang="en-US" sz="2800" b="0" i="0" dirty="0">
                <a:solidFill>
                  <a:srgbClr val="464646"/>
                </a:solidFill>
                <a:effectLst/>
                <a:latin typeface="Calibri" panose="020F0502020204030204" pitchFamily="34" charset="0"/>
              </a:rPr>
              <a:t>Media in which people directly participate. This includes citizen journalism, blogs, social media sites like Twitter and Facebook, opinion pieces, etc. It is also called participatory media.</a:t>
            </a:r>
          </a:p>
        </p:txBody>
      </p:sp>
      <p:sp>
        <p:nvSpPr>
          <p:cNvPr id="4" name="Slide Number Placeholder 3"/>
          <p:cNvSpPr>
            <a:spLocks noGrp="1"/>
          </p:cNvSpPr>
          <p:nvPr>
            <p:ph type="sldNum" sz="quarter" idx="5"/>
          </p:nvPr>
        </p:nvSpPr>
        <p:spPr/>
        <p:txBody>
          <a:bodyPr/>
          <a:lstStyle/>
          <a:p>
            <a:fld id="{C18A9418-D4C5-4ED9-8A24-7145815518C2}" type="slidenum">
              <a:rPr lang="en-CA" smtClean="0"/>
              <a:t>37</a:t>
            </a:fld>
            <a:endParaRPr lang="en-CA"/>
          </a:p>
        </p:txBody>
      </p:sp>
    </p:spTree>
    <p:extLst>
      <p:ext uri="{BB962C8B-B14F-4D97-AF65-F5344CB8AC3E}">
        <p14:creationId xmlns:p14="http://schemas.microsoft.com/office/powerpoint/2010/main" val="3653929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Media ownership and regulation highlight the role of ideology: the </a:t>
            </a:r>
            <a:r>
              <a:rPr lang="en-US" altLang="en-US" dirty="0">
                <a:ea typeface="ＭＳ Ｐゴシック" panose="020B0600070205080204" pitchFamily="34" charset="-128"/>
              </a:rPr>
              <a:t>beliefs, ideas, and assumptions that tend to be accepted as common sense.</a:t>
            </a:r>
            <a:endParaRPr lang="en-CA" dirty="0"/>
          </a:p>
          <a:p>
            <a:pPr marL="171450" indent="-171450">
              <a:buFont typeface="Arial" panose="020B0604020202020204" pitchFamily="34" charset="0"/>
              <a:buChar char="•"/>
            </a:pPr>
            <a:r>
              <a:rPr lang="en-CA" dirty="0"/>
              <a:t>Corporations aimed at making a profit have considerable control over media and media representation.</a:t>
            </a:r>
          </a:p>
        </p:txBody>
      </p:sp>
      <p:sp>
        <p:nvSpPr>
          <p:cNvPr id="4" name="Slide Number Placeholder 3"/>
          <p:cNvSpPr>
            <a:spLocks noGrp="1"/>
          </p:cNvSpPr>
          <p:nvPr>
            <p:ph type="sldNum" sz="quarter" idx="5"/>
          </p:nvPr>
        </p:nvSpPr>
        <p:spPr/>
        <p:txBody>
          <a:bodyPr/>
          <a:lstStyle/>
          <a:p>
            <a:fld id="{C18A9418-D4C5-4ED9-8A24-7145815518C2}" type="slidenum">
              <a:rPr lang="en-CA" smtClean="0"/>
              <a:t>38</a:t>
            </a:fld>
            <a:endParaRPr lang="en-CA"/>
          </a:p>
        </p:txBody>
      </p:sp>
    </p:spTree>
    <p:extLst>
      <p:ext uri="{BB962C8B-B14F-4D97-AF65-F5344CB8AC3E}">
        <p14:creationId xmlns:p14="http://schemas.microsoft.com/office/powerpoint/2010/main" val="90196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292929"/>
                </a:solidFill>
                <a:effectLst/>
                <a:latin typeface="Calibri" panose="020F0502020204030204" pitchFamily="34" charset="0"/>
              </a:rPr>
              <a:t>Big data is often characterized by the 5Vs: </a:t>
            </a:r>
          </a:p>
          <a:p>
            <a:pPr marL="0" indent="0">
              <a:buFont typeface="Arial" panose="020B0604020202020204" pitchFamily="34" charset="0"/>
              <a:buNone/>
            </a:pPr>
            <a:r>
              <a:rPr lang="en-US" b="1" i="0" dirty="0">
                <a:solidFill>
                  <a:srgbClr val="292929"/>
                </a:solidFill>
                <a:effectLst/>
                <a:latin typeface="Calibri" panose="020F0502020204030204" pitchFamily="34" charset="0"/>
              </a:rPr>
              <a:t>Volume</a:t>
            </a:r>
          </a:p>
          <a:p>
            <a:pPr marL="0" indent="0">
              <a:buFont typeface="Arial" panose="020B0604020202020204" pitchFamily="34" charset="0"/>
              <a:buNone/>
            </a:pPr>
            <a:r>
              <a:rPr lang="en-US" b="0" i="0" dirty="0">
                <a:solidFill>
                  <a:srgbClr val="292929"/>
                </a:solidFill>
                <a:effectLst/>
                <a:latin typeface="Calibri" panose="020F0502020204030204" pitchFamily="34" charset="0"/>
              </a:rPr>
              <a:t>the large </a:t>
            </a:r>
            <a:r>
              <a:rPr lang="en-US" b="0" i="1" dirty="0">
                <a:solidFill>
                  <a:srgbClr val="292929"/>
                </a:solidFill>
                <a:effectLst/>
                <a:latin typeface="Calibri" panose="020F0502020204030204" pitchFamily="34" charset="0"/>
              </a:rPr>
              <a:t>volume</a:t>
            </a:r>
            <a:r>
              <a:rPr lang="en-US" b="0" i="0" dirty="0">
                <a:solidFill>
                  <a:srgbClr val="292929"/>
                </a:solidFill>
                <a:effectLst/>
                <a:latin typeface="Calibri" panose="020F0502020204030204" pitchFamily="34" charset="0"/>
              </a:rPr>
              <a:t> of data in many environments, </a:t>
            </a:r>
          </a:p>
          <a:p>
            <a:pPr marL="0" indent="0">
              <a:buFont typeface="Arial" panose="020B0604020202020204" pitchFamily="34" charset="0"/>
              <a:buNone/>
            </a:pPr>
            <a:r>
              <a:rPr lang="en-US" b="1" i="0" dirty="0">
                <a:solidFill>
                  <a:srgbClr val="292929"/>
                </a:solidFill>
                <a:effectLst/>
                <a:latin typeface="Calibri" panose="020F0502020204030204" pitchFamily="34" charset="0"/>
              </a:rPr>
              <a:t>Variety</a:t>
            </a:r>
          </a:p>
          <a:p>
            <a:pPr marL="0" indent="0">
              <a:buFont typeface="Arial" panose="020B0604020202020204" pitchFamily="34" charset="0"/>
              <a:buNone/>
            </a:pPr>
            <a:r>
              <a:rPr lang="en-US" b="0" i="0" dirty="0">
                <a:solidFill>
                  <a:srgbClr val="292929"/>
                </a:solidFill>
                <a:effectLst/>
                <a:latin typeface="Calibri" panose="020F0502020204030204" pitchFamily="34" charset="0"/>
              </a:rPr>
              <a:t>the wide </a:t>
            </a:r>
            <a:r>
              <a:rPr lang="en-US" b="0" i="1" dirty="0">
                <a:solidFill>
                  <a:srgbClr val="292929"/>
                </a:solidFill>
                <a:effectLst/>
                <a:latin typeface="Calibri" panose="020F0502020204030204" pitchFamily="34" charset="0"/>
              </a:rPr>
              <a:t>variety</a:t>
            </a:r>
            <a:r>
              <a:rPr lang="en-US" b="0" i="0" dirty="0">
                <a:solidFill>
                  <a:srgbClr val="292929"/>
                </a:solidFill>
                <a:effectLst/>
                <a:latin typeface="Calibri" panose="020F0502020204030204" pitchFamily="34" charset="0"/>
              </a:rPr>
              <a:t> of data types stored in big data systems and </a:t>
            </a:r>
          </a:p>
          <a:p>
            <a:pPr marL="0" indent="0">
              <a:buFont typeface="Arial" panose="020B0604020202020204" pitchFamily="34" charset="0"/>
              <a:buNone/>
            </a:pPr>
            <a:r>
              <a:rPr lang="en-US" b="1" i="0" dirty="0">
                <a:solidFill>
                  <a:srgbClr val="292929"/>
                </a:solidFill>
                <a:effectLst/>
                <a:latin typeface="Calibri" panose="020F0502020204030204" pitchFamily="34" charset="0"/>
              </a:rPr>
              <a:t>Velocity</a:t>
            </a:r>
          </a:p>
          <a:p>
            <a:pPr marL="0" indent="0">
              <a:buFont typeface="Arial" panose="020B0604020202020204" pitchFamily="34" charset="0"/>
              <a:buNone/>
            </a:pPr>
            <a:r>
              <a:rPr lang="en-US" b="0" i="0" dirty="0">
                <a:solidFill>
                  <a:srgbClr val="292929"/>
                </a:solidFill>
                <a:effectLst/>
                <a:latin typeface="Calibri" panose="020F0502020204030204" pitchFamily="34" charset="0"/>
              </a:rPr>
              <a:t>the </a:t>
            </a:r>
            <a:r>
              <a:rPr lang="en-US" b="0" i="1" dirty="0">
                <a:solidFill>
                  <a:srgbClr val="292929"/>
                </a:solidFill>
                <a:effectLst/>
                <a:latin typeface="Calibri" panose="020F0502020204030204" pitchFamily="34" charset="0"/>
              </a:rPr>
              <a:t>velocity</a:t>
            </a:r>
            <a:r>
              <a:rPr lang="en-US" b="0" i="0" dirty="0">
                <a:solidFill>
                  <a:srgbClr val="292929"/>
                </a:solidFill>
                <a:effectLst/>
                <a:latin typeface="Calibri" panose="020F0502020204030204" pitchFamily="34" charset="0"/>
              </a:rPr>
              <a:t> at which the data is generated, collected and processed</a:t>
            </a:r>
          </a:p>
          <a:p>
            <a:pPr algn="l"/>
            <a:r>
              <a:rPr lang="en-US" b="1" i="0" dirty="0">
                <a:solidFill>
                  <a:srgbClr val="000000"/>
                </a:solidFill>
                <a:effectLst/>
                <a:latin typeface="Calibri" panose="020F0502020204030204" pitchFamily="34" charset="0"/>
              </a:rPr>
              <a:t>Veracity</a:t>
            </a:r>
          </a:p>
          <a:p>
            <a:pPr algn="l"/>
            <a:r>
              <a:rPr lang="en-US" b="0" i="0" dirty="0">
                <a:solidFill>
                  <a:srgbClr val="000000"/>
                </a:solidFill>
                <a:effectLst/>
                <a:latin typeface="Calibri" panose="020F0502020204030204" pitchFamily="34" charset="0"/>
              </a:rPr>
              <a:t>The veracity of big data denotes the trustworthiness of the data</a:t>
            </a:r>
          </a:p>
          <a:p>
            <a:pPr marL="0" indent="0">
              <a:buFont typeface="Arial" panose="020B0604020202020204" pitchFamily="34" charset="0"/>
              <a:buNone/>
            </a:pPr>
            <a:r>
              <a:rPr lang="en-US" b="1" i="0" dirty="0">
                <a:solidFill>
                  <a:srgbClr val="292929"/>
                </a:solidFill>
                <a:effectLst/>
                <a:latin typeface="Calibri" panose="020F0502020204030204" pitchFamily="34" charset="0"/>
              </a:rPr>
              <a:t>Value</a:t>
            </a:r>
          </a:p>
          <a:p>
            <a:pPr marL="0" indent="0">
              <a:buFont typeface="Arial" panose="020B0604020202020204" pitchFamily="34" charset="0"/>
              <a:buNone/>
            </a:pPr>
            <a:r>
              <a:rPr lang="en-US" b="0" i="0" dirty="0">
                <a:solidFill>
                  <a:srgbClr val="000000"/>
                </a:solidFill>
                <a:effectLst/>
                <a:latin typeface="Calibri" panose="020F0502020204030204" pitchFamily="34" charset="0"/>
              </a:rPr>
              <a:t>Organizations that have not created a data strategy to yield insights and to drive data-driven decision-making are going to fall behind competitors. </a:t>
            </a:r>
            <a:endParaRPr lang="en-US" b="0" i="0" dirty="0">
              <a:solidFill>
                <a:srgbClr val="292929"/>
              </a:solidFill>
              <a:effectLst/>
              <a:latin typeface="Calibri" panose="020F0502020204030204" pitchFamily="34" charset="0"/>
            </a:endParaRPr>
          </a:p>
          <a:p>
            <a:pPr marL="0" indent="0">
              <a:buFont typeface="Arial" panose="020B0604020202020204" pitchFamily="34" charset="0"/>
              <a:buNone/>
            </a:pPr>
            <a:r>
              <a:rPr lang="en-US" b="0" i="0" dirty="0">
                <a:solidFill>
                  <a:srgbClr val="292929"/>
                </a:solidFill>
                <a:effectLst/>
                <a:latin typeface="Calibri" panose="020F0502020204030204" pitchFamily="34" charset="0"/>
              </a:rPr>
              <a:t>Let’s have a look at Big Data </a:t>
            </a:r>
          </a:p>
          <a:p>
            <a:pPr marL="0" indent="0">
              <a:buFont typeface="Arial" panose="020B0604020202020204" pitchFamily="34" charset="0"/>
              <a:buNone/>
            </a:pPr>
            <a:r>
              <a:rPr lang="en-US" b="0" i="1" dirty="0">
                <a:solidFill>
                  <a:srgbClr val="464646"/>
                </a:solidFill>
                <a:effectLst/>
                <a:latin typeface="Calibri" panose="020F0502020204030204" pitchFamily="34" charset="0"/>
              </a:rPr>
              <a:t>The Guardian</a:t>
            </a:r>
            <a:r>
              <a:rPr lang="en-US" b="0" i="0" dirty="0">
                <a:solidFill>
                  <a:srgbClr val="464646"/>
                </a:solidFill>
                <a:effectLst/>
                <a:latin typeface="Calibri" panose="020F0502020204030204" pitchFamily="34" charset="0"/>
              </a:rPr>
              <a:t> explains how data is gathered on individuals. It also explains what companies can do with this information, such as target advertisements and political campaigns, or predict your future actions. (Source: The Guardian, 2019)</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39</a:t>
            </a:fld>
            <a:endParaRPr lang="en-CA"/>
          </a:p>
        </p:txBody>
      </p:sp>
    </p:spTree>
    <p:extLst>
      <p:ext uri="{BB962C8B-B14F-4D97-AF65-F5344CB8AC3E}">
        <p14:creationId xmlns:p14="http://schemas.microsoft.com/office/powerpoint/2010/main" val="387648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Big Data : https://youtu.be/ji18sDbWI_k</a:t>
            </a:r>
          </a:p>
          <a:p>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40</a:t>
            </a:fld>
            <a:endParaRPr lang="en-CA"/>
          </a:p>
        </p:txBody>
      </p:sp>
    </p:spTree>
    <p:extLst>
      <p:ext uri="{BB962C8B-B14F-4D97-AF65-F5344CB8AC3E}">
        <p14:creationId xmlns:p14="http://schemas.microsoft.com/office/powerpoint/2010/main" val="631177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252327"/>
                </a:solidFill>
                <a:effectLst/>
                <a:latin typeface="Calibri" panose="020F0502020204030204" pitchFamily="34" charset="0"/>
              </a:rPr>
              <a:t>We will be learning about social analysis</a:t>
            </a:r>
          </a:p>
          <a:p>
            <a:pPr algn="l">
              <a:buFont typeface="+mj-lt"/>
              <a:buAutoNum type="arabicPeriod"/>
            </a:pPr>
            <a:r>
              <a:rPr lang="en-US" b="1" i="0" dirty="0">
                <a:solidFill>
                  <a:srgbClr val="252327"/>
                </a:solidFill>
                <a:effectLst/>
              </a:rPr>
              <a:t>Explain the triangle model </a:t>
            </a:r>
            <a:r>
              <a:rPr lang="en-US" b="0" i="0" dirty="0">
                <a:solidFill>
                  <a:srgbClr val="252327"/>
                </a:solidFill>
                <a:effectLst/>
              </a:rPr>
              <a:t>of social analysis</a:t>
            </a:r>
          </a:p>
          <a:p>
            <a:pPr algn="l">
              <a:buFont typeface="+mj-lt"/>
              <a:buAutoNum type="arabicPeriod"/>
            </a:pPr>
            <a:r>
              <a:rPr lang="en-US" b="0" i="0" dirty="0">
                <a:solidFill>
                  <a:srgbClr val="252327"/>
                </a:solidFill>
                <a:effectLst/>
              </a:rPr>
              <a:t>Define </a:t>
            </a:r>
            <a:r>
              <a:rPr lang="en-US" b="1" i="0" dirty="0">
                <a:solidFill>
                  <a:srgbClr val="252327"/>
                </a:solidFill>
                <a:effectLst/>
              </a:rPr>
              <a:t>key social analysis </a:t>
            </a:r>
            <a:r>
              <a:rPr lang="en-US" b="0" i="0" dirty="0">
                <a:solidFill>
                  <a:srgbClr val="252327"/>
                </a:solidFill>
                <a:effectLst/>
              </a:rPr>
              <a:t>concepts used in this social analysis model</a:t>
            </a:r>
          </a:p>
          <a:p>
            <a:pPr algn="l">
              <a:buFont typeface="+mj-lt"/>
              <a:buAutoNum type="arabicPeriod"/>
            </a:pPr>
            <a:r>
              <a:rPr lang="en-US" b="1" i="0" dirty="0">
                <a:solidFill>
                  <a:srgbClr val="252327"/>
                </a:solidFill>
                <a:effectLst/>
              </a:rPr>
              <a:t>Apply the triangle model </a:t>
            </a:r>
            <a:r>
              <a:rPr lang="en-US" b="0" i="0" dirty="0">
                <a:solidFill>
                  <a:srgbClr val="252327"/>
                </a:solidFill>
                <a:effectLst/>
              </a:rPr>
              <a:t>to examine a social problem</a:t>
            </a:r>
          </a:p>
          <a:p>
            <a:pPr algn="l">
              <a:buFont typeface="+mj-lt"/>
              <a:buAutoNum type="arabicPeriod"/>
            </a:pPr>
            <a:r>
              <a:rPr lang="en-US" b="1" i="0" dirty="0">
                <a:solidFill>
                  <a:srgbClr val="252327"/>
                </a:solidFill>
                <a:effectLst/>
              </a:rPr>
              <a:t>Understand</a:t>
            </a:r>
            <a:r>
              <a:rPr lang="en-US" b="0" i="0" dirty="0">
                <a:solidFill>
                  <a:srgbClr val="252327"/>
                </a:solidFill>
                <a:effectLst/>
              </a:rPr>
              <a:t> how social analysis is linked to social change</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a:t>
            </a:fld>
            <a:endParaRPr lang="en-CA" dirty="0"/>
          </a:p>
        </p:txBody>
      </p:sp>
    </p:spTree>
    <p:extLst>
      <p:ext uri="{BB962C8B-B14F-4D97-AF65-F5344CB8AC3E}">
        <p14:creationId xmlns:p14="http://schemas.microsoft.com/office/powerpoint/2010/main" val="3726491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l">
              <a:buFont typeface="Arial" panose="020B0604020202020204" pitchFamily="34" charset="0"/>
              <a:buChar char="•"/>
            </a:pPr>
            <a:r>
              <a:rPr lang="en-US" sz="2800" b="1" i="0" dirty="0">
                <a:effectLst/>
              </a:rPr>
              <a:t>Advertising</a:t>
            </a:r>
            <a:r>
              <a:rPr lang="en-US" sz="2800" i="0" dirty="0">
                <a:effectLst/>
              </a:rPr>
              <a:t> is the primary way media companies </a:t>
            </a:r>
            <a:r>
              <a:rPr lang="en-US" sz="2800" b="1" i="0" dirty="0">
                <a:effectLst/>
              </a:rPr>
              <a:t>make money</a:t>
            </a:r>
            <a:r>
              <a:rPr lang="en-US" sz="2800" i="0" dirty="0">
                <a:effectLst/>
              </a:rPr>
              <a:t>. </a:t>
            </a:r>
          </a:p>
          <a:p>
            <a:pPr marL="457200" indent="-457200" algn="l">
              <a:buFont typeface="Arial" panose="020B0604020202020204" pitchFamily="34" charset="0"/>
              <a:buChar char="•"/>
            </a:pPr>
            <a:r>
              <a:rPr lang="en-US" sz="2800" i="0" dirty="0">
                <a:effectLst/>
              </a:rPr>
              <a:t>Because of this, advertisers have great </a:t>
            </a:r>
            <a:r>
              <a:rPr lang="en-US" sz="2800" b="1" i="0" dirty="0">
                <a:effectLst/>
              </a:rPr>
              <a:t>control</a:t>
            </a:r>
            <a:r>
              <a:rPr lang="en-US" sz="2800" i="0" dirty="0">
                <a:effectLst/>
              </a:rPr>
              <a:t> over the content of media, as well as the owners of media companies.</a:t>
            </a:r>
          </a:p>
          <a:p>
            <a:pPr marL="457200" indent="-457200" algn="l">
              <a:buFont typeface="Arial" panose="020B0604020202020204" pitchFamily="34" charset="0"/>
              <a:buChar char="•"/>
            </a:pPr>
            <a:r>
              <a:rPr lang="en-US" sz="2800" b="0" dirty="0">
                <a:solidFill>
                  <a:srgbClr val="464646"/>
                </a:solidFill>
              </a:rPr>
              <a:t>Through </a:t>
            </a:r>
            <a:r>
              <a:rPr lang="en-US" sz="2800" b="1" dirty="0">
                <a:solidFill>
                  <a:srgbClr val="464646"/>
                </a:solidFill>
              </a:rPr>
              <a:t>Media </a:t>
            </a:r>
            <a:r>
              <a:rPr lang="en-US" sz="2800" b="1" dirty="0" err="1">
                <a:solidFill>
                  <a:srgbClr val="464646"/>
                </a:solidFill>
              </a:rPr>
              <a:t>Conglomeracy</a:t>
            </a:r>
            <a:r>
              <a:rPr lang="en-US" sz="2800" b="1" dirty="0">
                <a:solidFill>
                  <a:srgbClr val="464646"/>
                </a:solidFill>
              </a:rPr>
              <a:t> </a:t>
            </a:r>
            <a:r>
              <a:rPr lang="en-US" sz="2800" b="0" dirty="0">
                <a:solidFill>
                  <a:srgbClr val="464646"/>
                </a:solidFill>
              </a:rPr>
              <a:t>the Advertisers and the Media owners are one in the same</a:t>
            </a:r>
            <a:endParaRPr lang="en-US" sz="2800" b="0" i="0" dirty="0">
              <a:solidFill>
                <a:srgbClr val="464646"/>
              </a:solidFill>
              <a:effectLst/>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41</a:t>
            </a:fld>
            <a:endParaRPr lang="en-CA"/>
          </a:p>
        </p:txBody>
      </p:sp>
    </p:spTree>
    <p:extLst>
      <p:ext uri="{BB962C8B-B14F-4D97-AF65-F5344CB8AC3E}">
        <p14:creationId xmlns:p14="http://schemas.microsoft.com/office/powerpoint/2010/main" val="2650202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 Placement: </a:t>
            </a:r>
            <a:r>
              <a:rPr lang="en-CA" dirty="0">
                <a:hlinkClick r:id="rId3"/>
              </a:rPr>
              <a:t>http://www.youtube.com/watch?v=KjB6r-HDDI0</a:t>
            </a:r>
            <a:endParaRPr lang="en-CA" dirty="0"/>
          </a:p>
          <a:p>
            <a:r>
              <a:rPr lang="en-CA" dirty="0"/>
              <a:t>Wayne’s World Movie</a:t>
            </a:r>
          </a:p>
          <a:p>
            <a:r>
              <a:rPr lang="en-CA" dirty="0"/>
              <a:t>“I will not Bow Down to Any Sponsor!”</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42</a:t>
            </a:fld>
            <a:endParaRPr lang="en-CA"/>
          </a:p>
        </p:txBody>
      </p:sp>
    </p:spTree>
    <p:extLst>
      <p:ext uri="{BB962C8B-B14F-4D97-AF65-F5344CB8AC3E}">
        <p14:creationId xmlns:p14="http://schemas.microsoft.com/office/powerpoint/2010/main" val="31954070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2800" b="1" i="0" dirty="0">
                <a:effectLst/>
              </a:rPr>
              <a:t>Media conglomerates  </a:t>
            </a:r>
            <a:r>
              <a:rPr lang="en-US" sz="2800" i="0" dirty="0">
                <a:effectLst/>
              </a:rPr>
              <a:t>now own many different types of companies they often include </a:t>
            </a:r>
            <a:r>
              <a:rPr lang="en-US" sz="2800" b="0" i="0" dirty="0">
                <a:solidFill>
                  <a:srgbClr val="464646"/>
                </a:solidFill>
                <a:effectLst/>
              </a:rPr>
              <a:t>publishing companies, promotion companies, production companies, television and radio stations, and newspapers.</a:t>
            </a:r>
          </a:p>
          <a:p>
            <a:pPr marL="0" indent="0" algn="l">
              <a:buNone/>
            </a:pPr>
            <a:r>
              <a:rPr lang="en-US" sz="2800" b="1" i="0" dirty="0">
                <a:solidFill>
                  <a:srgbClr val="464646"/>
                </a:solidFill>
                <a:effectLst/>
              </a:rPr>
              <a:t>Cross-production:  </a:t>
            </a:r>
            <a:r>
              <a:rPr lang="en-US" sz="2800" b="0" i="0" dirty="0">
                <a:solidFill>
                  <a:srgbClr val="464646"/>
                </a:solidFill>
                <a:effectLst/>
              </a:rPr>
              <a:t>Turning IP into multiple forms of revenues I.E. Movie, Book, Comic, Game, Music, Clothing,  </a:t>
            </a:r>
          </a:p>
          <a:p>
            <a:pPr marL="0" indent="0" algn="l">
              <a:buNone/>
            </a:pPr>
            <a:r>
              <a:rPr lang="en-US" sz="2800" b="1" dirty="0">
                <a:solidFill>
                  <a:srgbClr val="464646"/>
                </a:solidFill>
              </a:rPr>
              <a:t>Cross-Promotion: </a:t>
            </a:r>
            <a:r>
              <a:rPr lang="en-US" sz="2800" dirty="0">
                <a:solidFill>
                  <a:srgbClr val="464646"/>
                </a:solidFill>
              </a:rPr>
              <a:t>Promotion within owns own network of companies</a:t>
            </a:r>
            <a:endParaRPr lang="en-US" sz="2800" b="0" i="0" dirty="0">
              <a:solidFill>
                <a:srgbClr val="464646"/>
              </a:solidFill>
              <a:effectLst/>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43</a:t>
            </a:fld>
            <a:endParaRPr lang="en-CA"/>
          </a:p>
        </p:txBody>
      </p:sp>
    </p:spTree>
    <p:extLst>
      <p:ext uri="{BB962C8B-B14F-4D97-AF65-F5344CB8AC3E}">
        <p14:creationId xmlns:p14="http://schemas.microsoft.com/office/powerpoint/2010/main" val="1031906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C00000"/>
                </a:solidFill>
              </a:rPr>
              <a:t>This slide can be moved to where you have your class break(s)</a:t>
            </a:r>
          </a:p>
          <a:p>
            <a:pPr defTabSz="966612">
              <a:defRP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44</a:t>
            </a:fld>
            <a:endParaRPr lang="en-CA"/>
          </a:p>
        </p:txBody>
      </p:sp>
    </p:spTree>
    <p:extLst>
      <p:ext uri="{BB962C8B-B14F-4D97-AF65-F5344CB8AC3E}">
        <p14:creationId xmlns:p14="http://schemas.microsoft.com/office/powerpoint/2010/main" val="2936402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252327"/>
                </a:solidFill>
                <a:effectLst/>
                <a:latin typeface="Calibri" panose="020F0502020204030204" pitchFamily="34" charset="0"/>
              </a:rPr>
              <a:t>The availability of social media has many implications for global citizenship.</a:t>
            </a:r>
          </a:p>
          <a:p>
            <a:pPr marL="171450" indent="-171450" algn="l">
              <a:buFont typeface="Arial" panose="020B0604020202020204" pitchFamily="34" charset="0"/>
              <a:buChar char="•"/>
            </a:pPr>
            <a:r>
              <a:rPr lang="en-US" b="0" i="0" dirty="0">
                <a:solidFill>
                  <a:srgbClr val="252327"/>
                </a:solidFill>
                <a:effectLst/>
                <a:latin typeface="Calibri" panose="020F0502020204030204" pitchFamily="34" charset="0"/>
              </a:rPr>
              <a:t>It is important to recognize that in our current society, social action cannot in fact exist without social media. </a:t>
            </a:r>
          </a:p>
          <a:p>
            <a:pPr marL="171450" indent="-171450" algn="l">
              <a:buFont typeface="Arial" panose="020B0604020202020204" pitchFamily="34" charset="0"/>
              <a:buChar char="•"/>
            </a:pPr>
            <a:r>
              <a:rPr lang="en-US" b="0" i="0" dirty="0">
                <a:solidFill>
                  <a:srgbClr val="252327"/>
                </a:solidFill>
                <a:effectLst/>
                <a:latin typeface="Calibri" panose="020F0502020204030204" pitchFamily="34" charset="0"/>
              </a:rPr>
              <a:t>Online platforms have the potential to reach an extraordinarily large audience, and with the Internet, citizens can engage in dialogue and voice their thoughts with a global reach.</a:t>
            </a:r>
          </a:p>
        </p:txBody>
      </p:sp>
      <p:sp>
        <p:nvSpPr>
          <p:cNvPr id="4" name="Slide Number Placeholder 3"/>
          <p:cNvSpPr>
            <a:spLocks noGrp="1"/>
          </p:cNvSpPr>
          <p:nvPr>
            <p:ph type="sldNum" sz="quarter" idx="5"/>
          </p:nvPr>
        </p:nvSpPr>
        <p:spPr/>
        <p:txBody>
          <a:bodyPr/>
          <a:lstStyle/>
          <a:p>
            <a:fld id="{C18A9418-D4C5-4ED9-8A24-7145815518C2}" type="slidenum">
              <a:rPr lang="en-CA" smtClean="0"/>
              <a:t>45</a:t>
            </a:fld>
            <a:endParaRPr lang="en-CA"/>
          </a:p>
        </p:txBody>
      </p:sp>
    </p:spTree>
    <p:extLst>
      <p:ext uri="{BB962C8B-B14F-4D97-AF65-F5344CB8AC3E}">
        <p14:creationId xmlns:p14="http://schemas.microsoft.com/office/powerpoint/2010/main" val="1135607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Social Media and Humanity: https://youtu.be/FZvee3-PEzo?t=136</a:t>
            </a:r>
          </a:p>
          <a:p>
            <a:r>
              <a:rPr lang="en-CA" dirty="0"/>
              <a:t>Confirmation Bias</a:t>
            </a:r>
          </a:p>
          <a:p>
            <a:r>
              <a:rPr lang="en-CA" dirty="0"/>
              <a:t>People who disagree are distanced and those who agree are brought in closer through social media. </a:t>
            </a:r>
          </a:p>
          <a:p>
            <a:r>
              <a:rPr lang="en-CA" dirty="0"/>
              <a:t>Looking more deeply at Echo Chambers.</a:t>
            </a:r>
          </a:p>
        </p:txBody>
      </p:sp>
      <p:sp>
        <p:nvSpPr>
          <p:cNvPr id="4" name="Slide Number Placeholder 3"/>
          <p:cNvSpPr>
            <a:spLocks noGrp="1"/>
          </p:cNvSpPr>
          <p:nvPr>
            <p:ph type="sldNum" sz="quarter" idx="5"/>
          </p:nvPr>
        </p:nvSpPr>
        <p:spPr/>
        <p:txBody>
          <a:bodyPr/>
          <a:lstStyle/>
          <a:p>
            <a:fld id="{C18A9418-D4C5-4ED9-8A24-7145815518C2}" type="slidenum">
              <a:rPr lang="en-CA" smtClean="0"/>
              <a:t>46</a:t>
            </a:fld>
            <a:endParaRPr lang="en-CA"/>
          </a:p>
        </p:txBody>
      </p:sp>
    </p:spTree>
    <p:extLst>
      <p:ext uri="{BB962C8B-B14F-4D97-AF65-F5344CB8AC3E}">
        <p14:creationId xmlns:p14="http://schemas.microsoft.com/office/powerpoint/2010/main" val="1796282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52327"/>
                </a:solidFill>
                <a:effectLst/>
                <a:latin typeface="Calibri" panose="020F0502020204030204" pitchFamily="34" charset="0"/>
              </a:rPr>
              <a:t>Noam Chomsky and Edward Herman, two American media analysts and educators, argue that there are five classes of filters that are used by the corporate media to determine what is considered “newsworthy.” The filters are: corporate ownership, advertising, sourcing, negative responses to a media statement or program (“flak”), and creating polar opposites.</a:t>
            </a:r>
          </a:p>
          <a:p>
            <a:pPr algn="l"/>
            <a:r>
              <a:rPr lang="en-US" b="0" i="0" dirty="0">
                <a:solidFill>
                  <a:srgbClr val="252327"/>
                </a:solidFill>
                <a:effectLst/>
                <a:latin typeface="Calibri" panose="020F0502020204030204" pitchFamily="34" charset="0"/>
              </a:rPr>
              <a:t>Watch the following video excerpt from Manufacturing Consent, which features Noam </a:t>
            </a:r>
            <a:r>
              <a:rPr lang="en-US" b="0" i="0" dirty="0" err="1">
                <a:solidFill>
                  <a:srgbClr val="252327"/>
                </a:solidFill>
                <a:effectLst/>
                <a:latin typeface="Calibri" panose="020F0502020204030204" pitchFamily="34" charset="0"/>
              </a:rPr>
              <a:t>Chomksy</a:t>
            </a:r>
            <a:r>
              <a:rPr lang="en-US" b="0" i="0" dirty="0">
                <a:solidFill>
                  <a:srgbClr val="252327"/>
                </a:solidFill>
                <a:effectLst/>
                <a:latin typeface="Calibri" panose="020F0502020204030204" pitchFamily="34" charset="0"/>
              </a:rPr>
              <a:t> explaining the five filters of the mass media machine, then respond to the discussion questions below.</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47</a:t>
            </a:fld>
            <a:endParaRPr lang="en-CA"/>
          </a:p>
        </p:txBody>
      </p:sp>
    </p:spTree>
    <p:extLst>
      <p:ext uri="{BB962C8B-B14F-4D97-AF65-F5344CB8AC3E}">
        <p14:creationId xmlns:p14="http://schemas.microsoft.com/office/powerpoint/2010/main" val="36253527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Calibri" panose="020F0502020204030204" pitchFamily="34" charset="0"/>
              </a:rPr>
              <a:t>Noam Chomsky - The 5 Filters of the Mass Media Machine</a:t>
            </a:r>
          </a:p>
          <a:p>
            <a:r>
              <a:rPr lang="en-CA" dirty="0"/>
              <a:t>https://youtu.be/34LGPIXvU5M</a:t>
            </a:r>
          </a:p>
          <a:p>
            <a:r>
              <a:rPr lang="en-CA" dirty="0"/>
              <a:t>Manufactured Consent </a:t>
            </a:r>
          </a:p>
          <a:p>
            <a:r>
              <a:rPr lang="en-US" b="0" i="0" dirty="0">
                <a:solidFill>
                  <a:srgbClr val="1A1A1A"/>
                </a:solidFill>
                <a:effectLst/>
                <a:latin typeface="Calibri" panose="020F0502020204030204" pitchFamily="34" charset="0"/>
              </a:rPr>
              <a:t>Media operates through 5 filters: </a:t>
            </a:r>
          </a:p>
          <a:p>
            <a:pPr marL="171450" indent="-171450">
              <a:buFont typeface="Arial" panose="020B0604020202020204" pitchFamily="34" charset="0"/>
              <a:buChar char="•"/>
            </a:pPr>
            <a:r>
              <a:rPr lang="en-US" b="0" i="0" dirty="0">
                <a:solidFill>
                  <a:srgbClr val="1A1A1A"/>
                </a:solidFill>
                <a:effectLst/>
                <a:latin typeface="Calibri" panose="020F0502020204030204" pitchFamily="34" charset="0"/>
              </a:rPr>
              <a:t>ownership, </a:t>
            </a:r>
          </a:p>
          <a:p>
            <a:pPr marL="171450" indent="-171450">
              <a:buFont typeface="Arial" panose="020B0604020202020204" pitchFamily="34" charset="0"/>
              <a:buChar char="•"/>
            </a:pPr>
            <a:r>
              <a:rPr lang="en-US" b="0" i="0" dirty="0">
                <a:solidFill>
                  <a:srgbClr val="1A1A1A"/>
                </a:solidFill>
                <a:effectLst/>
                <a:latin typeface="Calibri" panose="020F0502020204030204" pitchFamily="34" charset="0"/>
              </a:rPr>
              <a:t>advertising, </a:t>
            </a:r>
          </a:p>
          <a:p>
            <a:pPr marL="171450" indent="-171450">
              <a:buFont typeface="Arial" panose="020B0604020202020204" pitchFamily="34" charset="0"/>
              <a:buChar char="•"/>
            </a:pPr>
            <a:r>
              <a:rPr lang="en-US" b="0" i="0" dirty="0">
                <a:solidFill>
                  <a:srgbClr val="1A1A1A"/>
                </a:solidFill>
                <a:effectLst/>
                <a:latin typeface="Calibri" panose="020F0502020204030204" pitchFamily="34" charset="0"/>
              </a:rPr>
              <a:t>the media elite, </a:t>
            </a:r>
          </a:p>
          <a:p>
            <a:pPr marL="171450" indent="-171450">
              <a:buFont typeface="Arial" panose="020B0604020202020204" pitchFamily="34" charset="0"/>
              <a:buChar char="•"/>
            </a:pPr>
            <a:r>
              <a:rPr lang="en-US" b="0" i="0" dirty="0">
                <a:solidFill>
                  <a:srgbClr val="1A1A1A"/>
                </a:solidFill>
                <a:effectLst/>
                <a:latin typeface="Calibri" panose="020F0502020204030204" pitchFamily="34" charset="0"/>
              </a:rPr>
              <a:t>flak and </a:t>
            </a:r>
          </a:p>
          <a:p>
            <a:pPr marL="171450" indent="-171450">
              <a:buFont typeface="Arial" panose="020B0604020202020204" pitchFamily="34" charset="0"/>
              <a:buChar char="•"/>
            </a:pPr>
            <a:r>
              <a:rPr lang="en-US" b="0" i="0" dirty="0">
                <a:solidFill>
                  <a:srgbClr val="1A1A1A"/>
                </a:solidFill>
                <a:effectLst/>
                <a:latin typeface="Calibri" panose="020F0502020204030204" pitchFamily="34" charset="0"/>
              </a:rPr>
              <a:t>the common enemy</a:t>
            </a:r>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48</a:t>
            </a:fld>
            <a:endParaRPr lang="en-CA"/>
          </a:p>
        </p:txBody>
      </p:sp>
    </p:spTree>
    <p:extLst>
      <p:ext uri="{BB962C8B-B14F-4D97-AF65-F5344CB8AC3E}">
        <p14:creationId xmlns:p14="http://schemas.microsoft.com/office/powerpoint/2010/main" val="1518264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Who has created the message?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Why?</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Who benefits from this message?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Who loses?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What techniques are used to attract my attention?</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How might different people understand this message differently from me?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What are the roles, norms, and expectations communicated by this message?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What is being left out, hidden, or omitted altogether?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What types of representations are considered valuable or desirable, and which are not?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How has media influenced what I believe, how I think, and how I behave?</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49</a:t>
            </a:fld>
            <a:endParaRPr lang="en-CA"/>
          </a:p>
        </p:txBody>
      </p:sp>
    </p:spTree>
    <p:extLst>
      <p:ext uri="{BB962C8B-B14F-4D97-AF65-F5344CB8AC3E}">
        <p14:creationId xmlns:p14="http://schemas.microsoft.com/office/powerpoint/2010/main" val="2149339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emphasis on media regulation, media consolidation, and ideology remind us that the media is anything but neutral.</a:t>
            </a:r>
          </a:p>
          <a:p>
            <a:endParaRPr lang="en-CA" dirty="0"/>
          </a:p>
          <a:p>
            <a:pPr marL="285750" indent="-285750">
              <a:buFont typeface="Arial" panose="020B0604020202020204" pitchFamily="34" charset="0"/>
              <a:buChar char="•"/>
            </a:pPr>
            <a:r>
              <a:rPr lang="en-CA" dirty="0"/>
              <a:t>This is why we can’t just passively consume media. </a:t>
            </a:r>
          </a:p>
          <a:p>
            <a:pPr marL="285750" indent="-285750">
              <a:buFont typeface="Arial" panose="020B0604020202020204" pitchFamily="34" charset="0"/>
              <a:buChar char="•"/>
            </a:pPr>
            <a:r>
              <a:rPr lang="en-CA" dirty="0"/>
              <a:t>We need to think about it. </a:t>
            </a:r>
          </a:p>
          <a:p>
            <a:pPr marL="285750" indent="-285750">
              <a:buFont typeface="Arial" panose="020B0604020202020204" pitchFamily="34" charset="0"/>
              <a:buChar char="•"/>
            </a:pPr>
            <a:r>
              <a:rPr lang="en-CA" dirty="0"/>
              <a:t>We need to approach the media with a critical eye.</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50</a:t>
            </a:fld>
            <a:endParaRPr lang="en-CA"/>
          </a:p>
        </p:txBody>
      </p:sp>
    </p:spTree>
    <p:extLst>
      <p:ext uri="{BB962C8B-B14F-4D97-AF65-F5344CB8AC3E}">
        <p14:creationId xmlns:p14="http://schemas.microsoft.com/office/powerpoint/2010/main" val="674225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Media can refer to newspapers, the Internet, magazines, television shows, blogs, social media sites like Facebook and Twitter, movies, advertisements and so on.</a:t>
            </a:r>
          </a:p>
          <a:p>
            <a:r>
              <a:rPr lang="en-CA" dirty="0"/>
              <a:t>From the time we wake up to the moment we go to sleep, we are constantly surrounded by and engaging with different forms of media.</a:t>
            </a:r>
          </a:p>
        </p:txBody>
      </p:sp>
      <p:sp>
        <p:nvSpPr>
          <p:cNvPr id="4" name="Slide Number Placeholder 3"/>
          <p:cNvSpPr>
            <a:spLocks noGrp="1"/>
          </p:cNvSpPr>
          <p:nvPr>
            <p:ph type="sldNum" sz="quarter" idx="5"/>
          </p:nvPr>
        </p:nvSpPr>
        <p:spPr/>
        <p:txBody>
          <a:bodyPr/>
          <a:lstStyle/>
          <a:p>
            <a:fld id="{C18A9418-D4C5-4ED9-8A24-7145815518C2}" type="slidenum">
              <a:rPr lang="en-CA" smtClean="0"/>
              <a:t>5</a:t>
            </a:fld>
            <a:endParaRPr lang="en-CA"/>
          </a:p>
        </p:txBody>
      </p:sp>
    </p:spTree>
    <p:extLst>
      <p:ext uri="{BB962C8B-B14F-4D97-AF65-F5344CB8AC3E}">
        <p14:creationId xmlns:p14="http://schemas.microsoft.com/office/powerpoint/2010/main" val="21127980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Questions</a:t>
            </a:r>
          </a:p>
        </p:txBody>
      </p:sp>
      <p:sp>
        <p:nvSpPr>
          <p:cNvPr id="4" name="Slide Number Placeholder 3"/>
          <p:cNvSpPr>
            <a:spLocks noGrp="1"/>
          </p:cNvSpPr>
          <p:nvPr>
            <p:ph type="sldNum" sz="quarter" idx="5"/>
          </p:nvPr>
        </p:nvSpPr>
        <p:spPr/>
        <p:txBody>
          <a:bodyPr/>
          <a:lstStyle/>
          <a:p>
            <a:fld id="{C18A9418-D4C5-4ED9-8A24-7145815518C2}" type="slidenum">
              <a:rPr lang="en-CA" smtClean="0"/>
              <a:t>51</a:t>
            </a:fld>
            <a:endParaRPr lang="en-CA"/>
          </a:p>
        </p:txBody>
      </p:sp>
    </p:spTree>
    <p:extLst>
      <p:ext uri="{BB962C8B-B14F-4D97-AF65-F5344CB8AC3E}">
        <p14:creationId xmlns:p14="http://schemas.microsoft.com/office/powerpoint/2010/main" val="390746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 pervasiveness of the media means that we tend to take it for granted.</a:t>
            </a:r>
          </a:p>
          <a:p>
            <a:pPr marL="171450" indent="-171450">
              <a:buFont typeface="Arial" panose="020B0604020202020204" pitchFamily="34" charset="0"/>
              <a:buChar char="•"/>
            </a:pPr>
            <a:r>
              <a:rPr lang="en-CA" dirty="0"/>
              <a:t>Consider your typical day. What forms of media do you encounter or engage with from the moment you take up to the moment you go to sleep?</a:t>
            </a:r>
          </a:p>
          <a:p>
            <a:pPr marL="171450" indent="-171450">
              <a:buFont typeface="Arial" panose="020B0604020202020204" pitchFamily="34" charset="0"/>
              <a:buChar char="•"/>
            </a:pPr>
            <a:r>
              <a:rPr lang="en-CA" dirty="0"/>
              <a:t>How much time do you spend watching things like Netflix? Surfing the internet? Listening to the radio?</a:t>
            </a:r>
          </a:p>
        </p:txBody>
      </p:sp>
      <p:sp>
        <p:nvSpPr>
          <p:cNvPr id="4" name="Slide Number Placeholder 3"/>
          <p:cNvSpPr>
            <a:spLocks noGrp="1"/>
          </p:cNvSpPr>
          <p:nvPr>
            <p:ph type="sldNum" sz="quarter" idx="5"/>
          </p:nvPr>
        </p:nvSpPr>
        <p:spPr/>
        <p:txBody>
          <a:bodyPr/>
          <a:lstStyle/>
          <a:p>
            <a:fld id="{C18A9418-D4C5-4ED9-8A24-7145815518C2}" type="slidenum">
              <a:rPr lang="en-CA" smtClean="0"/>
              <a:t>6</a:t>
            </a:fld>
            <a:endParaRPr lang="en-CA"/>
          </a:p>
        </p:txBody>
      </p:sp>
    </p:spTree>
    <p:extLst>
      <p:ext uri="{BB962C8B-B14F-4D97-AF65-F5344CB8AC3E}">
        <p14:creationId xmlns:p14="http://schemas.microsoft.com/office/powerpoint/2010/main" val="2031989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 pervasiveness of the media means that we tend to take it for granted.</a:t>
            </a:r>
          </a:p>
          <a:p>
            <a:pPr marL="171450" indent="-171450">
              <a:buFont typeface="Arial" panose="020B0604020202020204" pitchFamily="34" charset="0"/>
              <a:buChar char="•"/>
            </a:pPr>
            <a:r>
              <a:rPr lang="en-CA" dirty="0"/>
              <a:t>Consider your typical day. What forms of media do you encounter or engage with from the moment you take up to the moment you go to sleep?</a:t>
            </a:r>
          </a:p>
          <a:p>
            <a:pPr marL="171450" indent="-171450">
              <a:buFont typeface="Arial" panose="020B0604020202020204" pitchFamily="34" charset="0"/>
              <a:buChar char="•"/>
            </a:pPr>
            <a:r>
              <a:rPr lang="en-CA" dirty="0"/>
              <a:t>How much time do you spend watching things like Netflix? Surfing the internet? Listening to the radio?</a:t>
            </a:r>
          </a:p>
        </p:txBody>
      </p:sp>
      <p:sp>
        <p:nvSpPr>
          <p:cNvPr id="4" name="Slide Number Placeholder 3"/>
          <p:cNvSpPr>
            <a:spLocks noGrp="1"/>
          </p:cNvSpPr>
          <p:nvPr>
            <p:ph type="sldNum" sz="quarter" idx="5"/>
          </p:nvPr>
        </p:nvSpPr>
        <p:spPr/>
        <p:txBody>
          <a:bodyPr/>
          <a:lstStyle/>
          <a:p>
            <a:fld id="{C18A9418-D4C5-4ED9-8A24-7145815518C2}" type="slidenum">
              <a:rPr lang="en-CA" smtClean="0"/>
              <a:t>7</a:t>
            </a:fld>
            <a:endParaRPr lang="en-CA"/>
          </a:p>
        </p:txBody>
      </p:sp>
    </p:spTree>
    <p:extLst>
      <p:ext uri="{BB962C8B-B14F-4D97-AF65-F5344CB8AC3E}">
        <p14:creationId xmlns:p14="http://schemas.microsoft.com/office/powerpoint/2010/main" val="2640099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often make assumptions about various forms of media.</a:t>
            </a:r>
          </a:p>
          <a:p>
            <a:pPr marL="628650" lvl="1" indent="-171450">
              <a:buFont typeface="Arial" panose="020B0604020202020204" pitchFamily="34" charset="0"/>
              <a:buChar char="•"/>
            </a:pPr>
            <a:r>
              <a:rPr lang="en-CA" dirty="0"/>
              <a:t>We think of news stories as reporting on the truth</a:t>
            </a:r>
          </a:p>
          <a:p>
            <a:pPr marL="628650" lvl="1" indent="-171450">
              <a:buFont typeface="Arial" panose="020B0604020202020204" pitchFamily="34" charset="0"/>
              <a:buChar char="•"/>
            </a:pPr>
            <a:r>
              <a:rPr lang="en-CA" dirty="0"/>
              <a:t>We think of social media as just a way of sharing information</a:t>
            </a:r>
          </a:p>
          <a:p>
            <a:pPr marL="628650" lvl="1" indent="-171450">
              <a:buFont typeface="Arial" panose="020B0604020202020204" pitchFamily="34" charset="0"/>
              <a:buChar char="•"/>
            </a:pPr>
            <a:r>
              <a:rPr lang="en-CA" dirty="0"/>
              <a:t>We think of movies and TV shows as a form of escapism</a:t>
            </a:r>
          </a:p>
          <a:p>
            <a:pPr marL="628650" lvl="1" indent="-171450">
              <a:buFont typeface="Arial" panose="020B0604020202020204" pitchFamily="34" charset="0"/>
              <a:buChar char="•"/>
            </a:pPr>
            <a:r>
              <a:rPr lang="en-CA" dirty="0"/>
              <a:t>We think that advertisements don’t have an effect on us.</a:t>
            </a:r>
          </a:p>
          <a:p>
            <a:r>
              <a:rPr lang="en-CA" dirty="0"/>
              <a:t>But the reality is that media affects us in more profound and serious ways than we might even realize.</a:t>
            </a:r>
          </a:p>
          <a:p>
            <a:pPr marL="628650" lvl="1" indent="-171450">
              <a:buFont typeface="Arial" panose="020B0604020202020204" pitchFamily="34" charset="0"/>
              <a:buChar char="•"/>
            </a:pPr>
            <a:r>
              <a:rPr lang="en-CA" dirty="0"/>
              <a:t>The media affects how we see things.</a:t>
            </a:r>
          </a:p>
          <a:p>
            <a:pPr marL="628650" lvl="1" indent="-171450">
              <a:buFont typeface="Arial" panose="020B0604020202020204" pitchFamily="34" charset="0"/>
              <a:buChar char="•"/>
            </a:pPr>
            <a:r>
              <a:rPr lang="en-CA" dirty="0"/>
              <a:t>It shapes our perceptions</a:t>
            </a:r>
          </a:p>
          <a:p>
            <a:pPr marL="628650" lvl="1" indent="-171450">
              <a:buFont typeface="Arial" panose="020B0604020202020204" pitchFamily="34" charset="0"/>
              <a:buChar char="•"/>
            </a:pPr>
            <a:r>
              <a:rPr lang="en-CA" dirty="0"/>
              <a:t>It also feeds into exiting power structures.</a:t>
            </a:r>
          </a:p>
        </p:txBody>
      </p:sp>
      <p:sp>
        <p:nvSpPr>
          <p:cNvPr id="4" name="Slide Number Placeholder 3"/>
          <p:cNvSpPr>
            <a:spLocks noGrp="1"/>
          </p:cNvSpPr>
          <p:nvPr>
            <p:ph type="sldNum" sz="quarter" idx="5"/>
          </p:nvPr>
        </p:nvSpPr>
        <p:spPr/>
        <p:txBody>
          <a:bodyPr/>
          <a:lstStyle/>
          <a:p>
            <a:fld id="{C18A9418-D4C5-4ED9-8A24-7145815518C2}" type="slidenum">
              <a:rPr lang="en-CA" smtClean="0"/>
              <a:t>8</a:t>
            </a:fld>
            <a:endParaRPr lang="en-CA"/>
          </a:p>
        </p:txBody>
      </p:sp>
    </p:spTree>
    <p:extLst>
      <p:ext uri="{BB962C8B-B14F-4D97-AF65-F5344CB8AC3E}">
        <p14:creationId xmlns:p14="http://schemas.microsoft.com/office/powerpoint/2010/main" val="1197987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i="1" dirty="0"/>
              <a:t>Critical Media Literacy</a:t>
            </a:r>
            <a:r>
              <a:rPr lang="en-CA" dirty="0"/>
              <a:t> is an approach to thinking about media and learning to read media by analyzing the direct and indirect messages and questioning what we are being told.</a:t>
            </a:r>
          </a:p>
          <a:p>
            <a:pPr marL="171450" indent="-171450">
              <a:buFont typeface="Arial" panose="020B0604020202020204" pitchFamily="34" charset="0"/>
              <a:buChar char="•"/>
            </a:pPr>
            <a:endParaRPr lang="en-US" altLang="en-US" dirty="0">
              <a:solidFill>
                <a:srgbClr val="FF0000"/>
              </a:solidFill>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9</a:t>
            </a:fld>
            <a:endParaRPr lang="en-CA"/>
          </a:p>
        </p:txBody>
      </p:sp>
    </p:spTree>
    <p:extLst>
      <p:ext uri="{BB962C8B-B14F-4D97-AF65-F5344CB8AC3E}">
        <p14:creationId xmlns:p14="http://schemas.microsoft.com/office/powerpoint/2010/main" val="3618969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427474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371475" y="1825625"/>
            <a:ext cx="10982325"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34190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05951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315364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2300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847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1885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79957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79320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1172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54345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6187" y="239996"/>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88E8A-C487-464D-ABD9-1D0ED412DDB6}" type="datetimeFigureOut">
              <a:rPr lang="en-CA" smtClean="0"/>
              <a:pPr/>
              <a:t>2022-05-02</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942D1-0692-4E1C-99E9-A5115A878870}" type="slidenum">
              <a:rPr lang="en-CA" smtClean="0"/>
              <a:pPr/>
              <a:t>‹#›</a:t>
            </a:fld>
            <a:endParaRPr lang="en-CA"/>
          </a:p>
        </p:txBody>
      </p:sp>
    </p:spTree>
    <p:extLst>
      <p:ext uri="{BB962C8B-B14F-4D97-AF65-F5344CB8AC3E}">
        <p14:creationId xmlns:p14="http://schemas.microsoft.com/office/powerpoint/2010/main" val="228180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799" userDrawn="1">
          <p15:clr>
            <a:srgbClr val="F26B43"/>
          </p15:clr>
        </p15:guide>
        <p15:guide id="3" pos="3840" userDrawn="1">
          <p15:clr>
            <a:srgbClr val="F26B43"/>
          </p15:clr>
        </p15:guide>
        <p15:guide id="4" userDrawn="1">
          <p15:clr>
            <a:srgbClr val="F26B43"/>
          </p15:clr>
        </p15:guide>
        <p15:guide id="5" pos="234" userDrawn="1">
          <p15:clr>
            <a:srgbClr val="F26B43"/>
          </p15:clr>
        </p15:guide>
        <p15:guide id="7" pos="7446" userDrawn="1">
          <p15:clr>
            <a:srgbClr val="F26B43"/>
          </p15:clr>
        </p15:guide>
        <p15:guide id="8" pos="7673" userDrawn="1">
          <p15:clr>
            <a:srgbClr val="F26B43"/>
          </p15:clr>
        </p15:guide>
        <p15:guide id="9" orient="horz" pos="142" userDrawn="1">
          <p15:clr>
            <a:srgbClr val="F26B43"/>
          </p15:clr>
        </p15:guide>
        <p15:guide id="10" orient="horz" pos="981" userDrawn="1">
          <p15:clr>
            <a:srgbClr val="F26B43"/>
          </p15:clr>
        </p15:guide>
        <p15:guide id="11" orient="horz" userDrawn="1">
          <p15:clr>
            <a:srgbClr val="F26B43"/>
          </p15:clr>
        </p15:guide>
        <p15:guide id="12" orient="horz" pos="4315" userDrawn="1">
          <p15:clr>
            <a:srgbClr val="F26B43"/>
          </p15:clr>
        </p15:guide>
        <p15:guide id="13"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pexels.com/photo/close-up-photography-of-smartphone-icons-267350/?utm_content=attributionCopyText&amp;utm_medium=referral&amp;utm_source=pexels" TargetMode="External"/><Relationship Id="rId4" Type="http://schemas.openxmlformats.org/officeDocument/2006/relationships/hyperlink" Target="https://www.pexels.com/@pixabay?utm_content=attributionCopyText&amp;utm_medium=referral&amp;utm_source=pexels"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reepik.com/free-vector/little-boys-girls-are-presenting-lgbt-symbol_13555513.ht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pexels.com/photo/girl-in-orange-dress-walking-while-carrying-baby-doll-4484841/?utm_content=attributionCopyText&amp;utm_medium=referral&amp;utm_source=pexels" TargetMode="External"/><Relationship Id="rId4" Type="http://schemas.openxmlformats.org/officeDocument/2006/relationships/hyperlink" Target="https://www.pexels.com/@polesietoys?utm_content=attributionCopyText&amp;utm_medium=referral&amp;utm_source=pexel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freepik.com/free-vector/tv-presenters-broadcasting-news-modern-television-studio-with-cameraman-light-equipment-earth-huge-panoramic-screen-anchorman-newscaster-reporting-program-cartoon-vector-illustration_20684253.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pexels.com/@shvets-production?utm_content=attributionCopyText&amp;utm_medium=referral&amp;utm_source=pexels"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ideo" Target="https://www.youtube.com/embed/UfA3ivLK_tE?feature=oembed" TargetMode="Externa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pexels.com/@angela-roma/" TargetMode="External"/><Relationship Id="rId4" Type="http://schemas.openxmlformats.org/officeDocument/2006/relationships/hyperlink" Target="https://www.pexels.com/photo/crop-woman-showing-paper-cup-731922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freepik.com/free-vector/happy-pupils-studying-classroom-isolated-flat-illustration-cartoon-children-characters-sitting-tables-school-lesson_11235555.htm" TargetMode="Externa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freepik.com/free-vector/gradient-world-press-freedom-day-illustration_13107184.ht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vecteezy.com/free-vector/canada-map"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torynow.com/wp-content/uploads/2021/02/1614193327305-805x1024.jp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60744" TargetMode="External"/><Relationship Id="rId4" Type="http://schemas.openxmlformats.org/officeDocument/2006/relationships/hyperlink" Target="https://pixabay.com/users/armyamber-10439/?utm_source=link-attribution&amp;utm_medium=referral&amp;utm_campaign=image&amp;utm_content=60744"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ideo" Target="https://www.youtube.com/embed/ZST6qnRR1mY?feature=oembed" TargetMode="External"/><Relationship Id="rId6" Type="http://schemas.openxmlformats.org/officeDocument/2006/relationships/image" Target="../media/image32.jpeg"/><Relationship Id="rId5" Type="http://schemas.openxmlformats.org/officeDocument/2006/relationships/hyperlink" Target="https://youtu.be/ZST6qnRR1mY" TargetMode="Externa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freepik.com/vectors/citize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happy-friendly-women-talking-outside-female-friends-accidental-meeting-flat-vector-illustration-communication-public-place_11671717.ht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hyperlink" Target="http://youtu.be/bLF6sAAMb4s" TargetMode="Externa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hyperlink" Target="https://www.businessinsider.com/the-10-most-racist-ads-of-the-modern-era-2012-6"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www.flickr.com/photos/bdgamersnet/183996450/in/photostream/" TargetMode="Externa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ideo" Target="https://www.youtube.com/embed/HGJMgCn0fQs?feature=oembed" TargetMode="External"/><Relationship Id="rId6" Type="http://schemas.openxmlformats.org/officeDocument/2006/relationships/hyperlink" Target="https://youtu.be/HGJMgCn0fQs" TargetMode="External"/><Relationship Id="rId5" Type="http://schemas.openxmlformats.org/officeDocument/2006/relationships/image" Target="../media/image38.pn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ideo" Target="https://www.youtube.com/embed/zGzvEqBvkP8?feature=oembed" TargetMode="External"/><Relationship Id="rId6" Type="http://schemas.openxmlformats.org/officeDocument/2006/relationships/image" Target="../media/image40.jpeg"/><Relationship Id="rId5" Type="http://schemas.openxmlformats.org/officeDocument/2006/relationships/hyperlink" Target="https://youtu.be/zGzvEqBvkP8" TargetMode="Externa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theringer.com/tv/2018/4/9/17215174/the-simpsons-hari-kondabolu-problem-with-apu-respon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pixabay.com/?utm_source=link-attribution&amp;utm_medium=referral&amp;utm_campaign=image&amp;utm_content=1622517" TargetMode="External"/><Relationship Id="rId5" Type="http://schemas.openxmlformats.org/officeDocument/2006/relationships/hyperlink" Target="https://pixabay.com/users/472301-472301/?utm_source=link-attribution&amp;utm_medium=referral&amp;utm_campaign=image&amp;utm_content=1622517" TargetMode="External"/><Relationship Id="rId4" Type="http://schemas.openxmlformats.org/officeDocument/2006/relationships/hyperlink" Target="https://pixabay.com/illustrations/checklist-clipboard-questionnaire-1622517/"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freepik.com/free-vector/flat-people-asking-questions-illustration_13379604.ht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www.pexels.com/photo/person-dropping-paper-on-box-1550337/"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pexels.com/photo/shallow-focus-photography-of-cafe-late-982612/"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freepik.com/free-photo/serious-mature-business-leader-wearing-wristwatch_6628924.ht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hollywoodreporter.com/tv/tv-news/how-old-media-is-bankrolling-880941/"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freepik.com/free-photo/female-doctor-white-uniform-covering-her-mouth-crying_11622522.htm" TargetMode="External"/><Relationship Id="rId5" Type="http://schemas.openxmlformats.org/officeDocument/2006/relationships/image" Target="../media/image49.jpe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mobile-telecommunicatidigital-tower-background_6640358.ht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banner-social-listening-man-leaned-his-hand-his-ear-listens-icons_4015750.htm"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4132580" TargetMode="External"/><Relationship Id="rId4" Type="http://schemas.openxmlformats.org/officeDocument/2006/relationships/hyperlink" Target="https://pixabay.com/users/geralt-9301/?utm_source=link-attribution&amp;utm_medium=referral&amp;utm_campaign=image&amp;utm_content=413258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freepik.com/free-vector/translating-app-mobile-phone-people-using-online-translation-service-translating-from-english-into-french-vector-illustration-foreign-language-learning-online-service-communication-concept_10613791.htm"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ideo" Target="https://www.youtube.com/embed/ji18sDbWI_k?feature=oembed" TargetMode="External"/><Relationship Id="rId6" Type="http://schemas.openxmlformats.org/officeDocument/2006/relationships/image" Target="../media/image54.jpeg"/><Relationship Id="rId5" Type="http://schemas.openxmlformats.org/officeDocument/2006/relationships/hyperlink" Target="https://youtu.be/ji18sDbWI_k" TargetMode="Externa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organic-flat-public-relations-concept-illustrated_13107828.ht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ideo" Target="https://www.youtube.com/embed/KjB6r-HDDI0?feature=oembed" TargetMode="External"/><Relationship Id="rId6" Type="http://schemas.openxmlformats.org/officeDocument/2006/relationships/image" Target="../media/image57.png"/><Relationship Id="rId5" Type="http://schemas.openxmlformats.org/officeDocument/2006/relationships/hyperlink" Target="http://www.youtube.com/watch?v=KjB6r-HDDI0" TargetMode="External"/><Relationship Id="rId4" Type="http://schemas.openxmlformats.org/officeDocument/2006/relationships/image" Target="../media/image56.jpeg"/></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freepik.com/free-vector/internet-marketing-agency-banner-digital-business_8548713.ht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unsplash.com/collections/3617773/coffee-break?utm_source=unsplash&amp;utm_medium=referral&amp;utm_content=creditCopyText" TargetMode="External"/><Relationship Id="rId4" Type="http://schemas.openxmlformats.org/officeDocument/2006/relationships/hyperlink" Target="https://unsplash.com/@tannahhims?utm_source=unsplash&amp;utm_medium=referral&amp;utm_content=creditCopyTex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www.pexels.com/photo/close-up-photography-of-smartphone-icons-267350/?utm_content=attributionCopyText&amp;utm_medium=referral&amp;utm_source=pexels" TargetMode="External"/><Relationship Id="rId4" Type="http://schemas.openxmlformats.org/officeDocument/2006/relationships/hyperlink" Target="https://www.pexels.com/@pixabay?utm_content=attributionCopyText&amp;utm_medium=referral&amp;utm_source=pexels"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ideo" Target="https://www.youtube.com/embed/FZvee3-PEzo?start=136&amp;feature=oembed" TargetMode="External"/><Relationship Id="rId6" Type="http://schemas.openxmlformats.org/officeDocument/2006/relationships/image" Target="../media/image61.jpeg"/><Relationship Id="rId5" Type="http://schemas.openxmlformats.org/officeDocument/2006/relationships/hyperlink" Target="https://youtu.be/FZvee3-PEzo?t=136" TargetMode="Externa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ideo" Target="https://www.youtube.com/embed/34LGPIXvU5M?feature=oembed" TargetMode="External"/><Relationship Id="rId6" Type="http://schemas.openxmlformats.org/officeDocument/2006/relationships/image" Target="../media/image64.png"/><Relationship Id="rId5" Type="http://schemas.openxmlformats.org/officeDocument/2006/relationships/hyperlink" Target="https://youtu.be/34LGPIXvU5M" TargetMode="External"/><Relationship Id="rId4" Type="http://schemas.openxmlformats.org/officeDocument/2006/relationships/image" Target="../media/image63.jpeg"/></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pixabay.com/?utm_source=link-attribution&amp;utm_medium=referral&amp;utm_campaign=image&amp;utm_content=1872634" TargetMode="External"/><Relationship Id="rId4" Type="http://schemas.openxmlformats.org/officeDocument/2006/relationships/hyperlink" Target="https://pixabay.com/users/qimono-1962238/?utm_source=link-attribution&amp;utm_medium=referral&amp;utm_campaign=image&amp;utm_content=187263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freepik.com/free-vector/illustration-social-media-concept_2808035.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hyperlink" Target="https://pixabay.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hyperlink" Target="https://pixabay.com/?utm_source=link-attribution&amp;utm_medium=referral&amp;utm_campaign=image&amp;utm_content=6786623" TargetMode="External"/><Relationship Id="rId4" Type="http://schemas.openxmlformats.org/officeDocument/2006/relationships/hyperlink" Target="https://pixabay.com/users/geralt-9301/?utm_source=link-attribution&amp;utm_medium=referral&amp;utm_campaign=image&amp;utm_content=678662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freepik.com/free-photo/friends-social-media_4191298.ht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freepik.com/photos/cellphon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freepik.com/vectors/reporte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freepik.com/free-vector/marketing-social-media-background-with-funny-elements_4283740.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ose-up Photography of Smartphone Icons">
            <a:extLst>
              <a:ext uri="{FF2B5EF4-FFF2-40B4-BE49-F238E27FC236}">
                <a16:creationId xmlns:a16="http://schemas.microsoft.com/office/drawing/2014/main" id="{B712FF83-0F70-4626-994C-E534378D91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8" t="11858" b="11387"/>
          <a:stretch/>
        </p:blipFill>
        <p:spPr bwMode="auto">
          <a:xfrm>
            <a:off x="-50006" y="-1"/>
            <a:ext cx="12225337" cy="69055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D76AEAC-6713-46E8-8478-96065161B1ED}"/>
              </a:ext>
            </a:extLst>
          </p:cNvPr>
          <p:cNvSpPr/>
          <p:nvPr/>
        </p:nvSpPr>
        <p:spPr>
          <a:xfrm>
            <a:off x="-50006" y="-1"/>
            <a:ext cx="12275343" cy="6905569"/>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6669" y="2024926"/>
            <a:ext cx="12192000" cy="1208314"/>
          </a:xfrm>
          <a:ln w="19050">
            <a:noFill/>
          </a:ln>
        </p:spPr>
        <p:txBody>
          <a:bodyPr>
            <a:noAutofit/>
          </a:bodyPr>
          <a:lstStyle/>
          <a:p>
            <a:r>
              <a:rPr lang="en-CA" sz="8000" dirty="0">
                <a:ln w="19050">
                  <a:solidFill>
                    <a:schemeClr val="bg1"/>
                  </a:solidFill>
                </a:ln>
                <a:solidFill>
                  <a:schemeClr val="bg1"/>
                </a:solidFill>
              </a:rPr>
              <a:t>CRITICAL MEDIA LITERACY</a:t>
            </a:r>
          </a:p>
        </p:txBody>
      </p:sp>
      <p:sp>
        <p:nvSpPr>
          <p:cNvPr id="4" name="Title 1">
            <a:extLst>
              <a:ext uri="{FF2B5EF4-FFF2-40B4-BE49-F238E27FC236}">
                <a16:creationId xmlns:a16="http://schemas.microsoft.com/office/drawing/2014/main" id="{3BD9AF57-62C3-4110-BD75-B5F6A1A06C42}"/>
              </a:ext>
            </a:extLst>
          </p:cNvPr>
          <p:cNvSpPr txBox="1">
            <a:spLocks/>
          </p:cNvSpPr>
          <p:nvPr/>
        </p:nvSpPr>
        <p:spPr>
          <a:xfrm>
            <a:off x="4083843" y="4286250"/>
            <a:ext cx="3990975" cy="19189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dirty="0">
                <a:ln w="12700">
                  <a:noFill/>
                </a:ln>
                <a:solidFill>
                  <a:schemeClr val="bg1"/>
                </a:solidFill>
              </a:rPr>
              <a:t>GNED 500</a:t>
            </a:r>
          </a:p>
          <a:p>
            <a:r>
              <a:rPr lang="en-CA" dirty="0">
                <a:ln w="12700">
                  <a:noFill/>
                </a:ln>
                <a:solidFill>
                  <a:schemeClr val="bg1"/>
                </a:solidFill>
              </a:rPr>
              <a:t>WEEK 8</a:t>
            </a:r>
          </a:p>
        </p:txBody>
      </p:sp>
      <p:sp>
        <p:nvSpPr>
          <p:cNvPr id="9" name="TextBox 8">
            <a:extLst>
              <a:ext uri="{FF2B5EF4-FFF2-40B4-BE49-F238E27FC236}">
                <a16:creationId xmlns:a16="http://schemas.microsoft.com/office/drawing/2014/main" id="{F49DF991-BE84-46C8-8844-74E8726DCFB8}"/>
              </a:ext>
            </a:extLst>
          </p:cNvPr>
          <p:cNvSpPr txBox="1"/>
          <p:nvPr/>
        </p:nvSpPr>
        <p:spPr>
          <a:xfrm>
            <a:off x="3017043" y="6370700"/>
            <a:ext cx="6124574" cy="369332"/>
          </a:xfrm>
          <a:prstGeom prst="rect">
            <a:avLst/>
          </a:prstGeom>
          <a:noFill/>
        </p:spPr>
        <p:txBody>
          <a:bodyPr wrap="square">
            <a:spAutoFit/>
          </a:bodyPr>
          <a:lstStyle/>
          <a:p>
            <a:pPr algn="ctr"/>
            <a:r>
              <a:rPr lang="en-US" b="0" i="0" dirty="0">
                <a:solidFill>
                  <a:schemeClr val="bg1"/>
                </a:solidFill>
                <a:effectLst/>
                <a:latin typeface="Calibri" panose="020F0502020204030204" pitchFamily="34" charset="0"/>
              </a:rPr>
              <a:t>Photo by </a:t>
            </a:r>
            <a:r>
              <a:rPr lang="en-US" b="1" i="0" u="none" strike="noStrike"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Pixabay</a:t>
            </a:r>
            <a:r>
              <a:rPr lang="en-US" b="0" i="0" dirty="0">
                <a:solidFill>
                  <a:schemeClr val="bg1"/>
                </a:solidFill>
                <a:effectLst/>
                <a:latin typeface="Calibri" panose="020F0502020204030204" pitchFamily="34" charset="0"/>
              </a:rPr>
              <a:t> from </a:t>
            </a:r>
            <a:r>
              <a:rPr lang="en-US" b="1" i="0" u="none" strike="noStrike"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2178192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a:normAutofit fontScale="90000"/>
          </a:bodyPr>
          <a:lstStyle/>
          <a:p>
            <a:pPr algn="ctr"/>
            <a:r>
              <a:rPr lang="en-US" sz="8900" dirty="0"/>
              <a:t>MEDIA</a:t>
            </a:r>
            <a:r>
              <a:rPr lang="en-US" sz="5200" dirty="0"/>
              <a:t> </a:t>
            </a:r>
            <a:r>
              <a:rPr lang="en-US" sz="8900" dirty="0"/>
              <a:t>LITERACY</a:t>
            </a:r>
            <a:endParaRPr lang="en-CA" sz="8900" dirty="0"/>
          </a:p>
        </p:txBody>
      </p:sp>
      <p:graphicFrame>
        <p:nvGraphicFramePr>
          <p:cNvPr id="5" name="Content Placeholder 2">
            <a:extLst>
              <a:ext uri="{FF2B5EF4-FFF2-40B4-BE49-F238E27FC236}">
                <a16:creationId xmlns:a16="http://schemas.microsoft.com/office/drawing/2014/main" id="{2D8AF27C-91A4-51C3-816E-96E3ACE4FCD3}"/>
              </a:ext>
            </a:extLst>
          </p:cNvPr>
          <p:cNvGraphicFramePr>
            <a:graphicFrameLocks noGrp="1"/>
          </p:cNvGraphicFramePr>
          <p:nvPr>
            <p:ph idx="1"/>
            <p:extLst>
              <p:ext uri="{D42A27DB-BD31-4B8C-83A1-F6EECF244321}">
                <p14:modId xmlns:p14="http://schemas.microsoft.com/office/powerpoint/2010/main" val="312941033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838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ittle boys and girls are presenting the lgbt symbol. Free Vector">
            <a:extLst>
              <a:ext uri="{FF2B5EF4-FFF2-40B4-BE49-F238E27FC236}">
                <a16:creationId xmlns:a16="http://schemas.microsoft.com/office/drawing/2014/main" id="{D6116987-AA47-6632-4650-BBDB2F1491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8"/>
          <a:stretch/>
        </p:blipFill>
        <p:spPr bwMode="auto">
          <a:xfrm>
            <a:off x="0" y="1241709"/>
            <a:ext cx="7282139" cy="51935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76187" y="239996"/>
            <a:ext cx="11439626" cy="1325563"/>
          </a:xfrm>
        </p:spPr>
        <p:txBody>
          <a:bodyPr>
            <a:normAutofit/>
          </a:bodyPr>
          <a:lstStyle/>
          <a:p>
            <a:r>
              <a:rPr lang="en-CA" dirty="0"/>
              <a:t>MEDIA SOCIALIZATION </a:t>
            </a:r>
          </a:p>
        </p:txBody>
      </p:sp>
      <p:sp>
        <p:nvSpPr>
          <p:cNvPr id="3" name="Content Placeholder 2"/>
          <p:cNvSpPr>
            <a:spLocks noGrp="1"/>
          </p:cNvSpPr>
          <p:nvPr>
            <p:ph idx="1"/>
          </p:nvPr>
        </p:nvSpPr>
        <p:spPr>
          <a:xfrm>
            <a:off x="6925235" y="1565559"/>
            <a:ext cx="4890578" cy="3821987"/>
          </a:xfrm>
        </p:spPr>
        <p:txBody>
          <a:bodyPr>
            <a:normAutofit/>
          </a:bodyPr>
          <a:lstStyle/>
          <a:p>
            <a:r>
              <a:rPr lang="en-US" sz="2400" dirty="0">
                <a:solidFill>
                  <a:srgbClr val="000000"/>
                </a:solidFill>
                <a:latin typeface="Calibri" panose="020F0502020204030204" pitchFamily="34" charset="0"/>
              </a:rPr>
              <a:t>Socialization is how girls and boys in our culture learn about and internalize gendered beliefs, values, and practices. </a:t>
            </a:r>
          </a:p>
          <a:p>
            <a:r>
              <a:rPr lang="en-US" sz="2400" dirty="0">
                <a:solidFill>
                  <a:srgbClr val="000000"/>
                </a:solidFill>
                <a:latin typeface="Calibri" panose="020F0502020204030204" pitchFamily="34" charset="0"/>
              </a:rPr>
              <a:t>This process is how we actively formulate ideas about who we are and how we're supposed to act (and not act). </a:t>
            </a:r>
          </a:p>
          <a:p>
            <a:r>
              <a:rPr lang="en-US" sz="2400" dirty="0">
                <a:solidFill>
                  <a:srgbClr val="000000"/>
                </a:solidFill>
                <a:latin typeface="Calibri" panose="020F0502020204030204" pitchFamily="34" charset="0"/>
              </a:rPr>
              <a:t>Males and females are socialized very differently in most cultures</a:t>
            </a:r>
          </a:p>
        </p:txBody>
      </p:sp>
      <p:sp>
        <p:nvSpPr>
          <p:cNvPr id="8" name="TextBox 7">
            <a:hlinkClick r:id="rId4"/>
            <a:extLst>
              <a:ext uri="{FF2B5EF4-FFF2-40B4-BE49-F238E27FC236}">
                <a16:creationId xmlns:a16="http://schemas.microsoft.com/office/drawing/2014/main" id="{75718807-99E7-FA71-1DD4-C1D642DDCD4D}"/>
              </a:ext>
            </a:extLst>
          </p:cNvPr>
          <p:cNvSpPr txBox="1"/>
          <p:nvPr/>
        </p:nvSpPr>
        <p:spPr>
          <a:xfrm>
            <a:off x="219635" y="6324872"/>
            <a:ext cx="6172200" cy="369332"/>
          </a:xfrm>
          <a:prstGeom prst="rect">
            <a:avLst/>
          </a:prstGeom>
          <a:noFill/>
        </p:spPr>
        <p:txBody>
          <a:bodyPr wrap="square">
            <a:spAutoFit/>
          </a:bodyPr>
          <a:lstStyle/>
          <a:p>
            <a:pPr algn="ctr"/>
            <a:r>
              <a:rPr lang="en-CA" b="1" dirty="0"/>
              <a:t>Image by </a:t>
            </a:r>
            <a:r>
              <a:rPr lang="en-CA" b="1" dirty="0" err="1"/>
              <a:t>jcomp</a:t>
            </a:r>
            <a:r>
              <a:rPr lang="en-CA" b="1" dirty="0"/>
              <a:t> - freepik.com</a:t>
            </a:r>
          </a:p>
        </p:txBody>
      </p:sp>
    </p:spTree>
    <p:extLst>
      <p:ext uri="{BB962C8B-B14F-4D97-AF65-F5344CB8AC3E}">
        <p14:creationId xmlns:p14="http://schemas.microsoft.com/office/powerpoint/2010/main" val="18640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39626" cy="1325563"/>
          </a:xfrm>
        </p:spPr>
        <p:txBody>
          <a:bodyPr>
            <a:normAutofit/>
          </a:bodyPr>
          <a:lstStyle/>
          <a:p>
            <a:r>
              <a:rPr lang="en-CA" dirty="0"/>
              <a:t>MEDIA SOCIALIZATION </a:t>
            </a:r>
          </a:p>
        </p:txBody>
      </p:sp>
      <p:sp>
        <p:nvSpPr>
          <p:cNvPr id="3" name="Content Placeholder 2"/>
          <p:cNvSpPr>
            <a:spLocks noGrp="1"/>
          </p:cNvSpPr>
          <p:nvPr>
            <p:ph idx="1"/>
          </p:nvPr>
        </p:nvSpPr>
        <p:spPr>
          <a:xfrm>
            <a:off x="376187" y="1579847"/>
            <a:ext cx="4890578" cy="4919377"/>
          </a:xfrm>
        </p:spPr>
        <p:txBody>
          <a:bodyPr>
            <a:normAutofit/>
          </a:bodyPr>
          <a:lstStyle/>
          <a:p>
            <a:r>
              <a:rPr lang="en-US" sz="2400" dirty="0">
                <a:solidFill>
                  <a:srgbClr val="000000"/>
                </a:solidFill>
                <a:latin typeface="Calibri" panose="020F0502020204030204" pitchFamily="34" charset="0"/>
              </a:rPr>
              <a:t>Media acts as a powerful agent of socialization.</a:t>
            </a:r>
          </a:p>
          <a:p>
            <a:r>
              <a:rPr lang="en-US" sz="2400" dirty="0">
                <a:solidFill>
                  <a:srgbClr val="000000"/>
                </a:solidFill>
                <a:latin typeface="Calibri" panose="020F0502020204030204" pitchFamily="34" charset="0"/>
              </a:rPr>
              <a:t>We learn about ourselves and others through the media representations we find in popular media, whether on television, in films, in advertisements, or online</a:t>
            </a:r>
          </a:p>
        </p:txBody>
      </p:sp>
      <p:pic>
        <p:nvPicPr>
          <p:cNvPr id="3078" name="Picture 6" descr="Girl in Orange Dress Walking While Carrying Baby Doll">
            <a:extLst>
              <a:ext uri="{FF2B5EF4-FFF2-40B4-BE49-F238E27FC236}">
                <a16:creationId xmlns:a16="http://schemas.microsoft.com/office/drawing/2014/main" id="{EAAA6F15-FC15-4B1D-9AAC-C0751669F0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65" r="8826"/>
          <a:stretch/>
        </p:blipFill>
        <p:spPr bwMode="auto">
          <a:xfrm flipH="1">
            <a:off x="6610350" y="-7937"/>
            <a:ext cx="5581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5C4AB6C-848B-4BEC-A7B4-187E5473B4D2}"/>
              </a:ext>
            </a:extLst>
          </p:cNvPr>
          <p:cNvSpPr txBox="1"/>
          <p:nvPr/>
        </p:nvSpPr>
        <p:spPr>
          <a:xfrm>
            <a:off x="7896788" y="6433337"/>
            <a:ext cx="3604140" cy="369332"/>
          </a:xfrm>
          <a:prstGeom prst="rect">
            <a:avLst/>
          </a:prstGeom>
          <a:noFill/>
        </p:spPr>
        <p:txBody>
          <a:bodyPr wrap="square">
            <a:spAutoFit/>
          </a:bodyPr>
          <a:lstStyle/>
          <a:p>
            <a:r>
              <a:rPr lang="en-US" b="1" i="0" dirty="0">
                <a:solidFill>
                  <a:schemeClr val="tx1">
                    <a:lumMod val="75000"/>
                    <a:lumOff val="25000"/>
                  </a:schemeClr>
                </a:solidFill>
                <a:effectLst/>
                <a:latin typeface="Calibri" panose="020F0502020204030204" pitchFamily="34" charset="0"/>
              </a:rPr>
              <a:t>Photo by </a:t>
            </a:r>
            <a:r>
              <a:rPr lang="en-US" b="1" i="0" u="none" strike="noStrike" dirty="0" err="1">
                <a:solidFill>
                  <a:schemeClr val="tx1">
                    <a:lumMod val="75000"/>
                    <a:lumOff val="25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Polesie</a:t>
            </a:r>
            <a:r>
              <a:rPr lang="en-US" b="1" i="0" u="none" strike="noStrike" dirty="0">
                <a:solidFill>
                  <a:schemeClr val="tx1">
                    <a:lumMod val="75000"/>
                    <a:lumOff val="25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Toys</a:t>
            </a:r>
            <a:r>
              <a:rPr lang="en-US" b="1" i="0" dirty="0">
                <a:solidFill>
                  <a:schemeClr val="tx1">
                    <a:lumMod val="75000"/>
                    <a:lumOff val="25000"/>
                  </a:schemeClr>
                </a:solidFill>
                <a:effectLst/>
                <a:latin typeface="Calibri" panose="020F0502020204030204" pitchFamily="34" charset="0"/>
              </a:rPr>
              <a:t> from </a:t>
            </a:r>
            <a:r>
              <a:rPr lang="en-US" b="1" i="0" u="none" strike="noStrike" dirty="0" err="1">
                <a:solidFill>
                  <a:schemeClr val="tx1">
                    <a:lumMod val="75000"/>
                    <a:lumOff val="25000"/>
                  </a:schemeClr>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b="1" dirty="0">
              <a:solidFill>
                <a:schemeClr val="tx1">
                  <a:lumMod val="75000"/>
                  <a:lumOff val="25000"/>
                </a:schemeClr>
              </a:solidFill>
            </a:endParaRPr>
          </a:p>
        </p:txBody>
      </p:sp>
    </p:spTree>
    <p:extLst>
      <p:ext uri="{BB962C8B-B14F-4D97-AF65-F5344CB8AC3E}">
        <p14:creationId xmlns:p14="http://schemas.microsoft.com/office/powerpoint/2010/main" val="297303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v presenters broadcasting news in modern television studio with cameraman, light equipment and earth on huge panoramic screen. anchorman and newscaster reporting program, cartoon vector illustration Free Vector">
            <a:extLst>
              <a:ext uri="{FF2B5EF4-FFF2-40B4-BE49-F238E27FC236}">
                <a16:creationId xmlns:a16="http://schemas.microsoft.com/office/drawing/2014/main" id="{99ED26A4-F5B0-9FC9-778C-54B3D4AD35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61" r="10042"/>
          <a:stretch/>
        </p:blipFill>
        <p:spPr bwMode="auto">
          <a:xfrm>
            <a:off x="-44449" y="0"/>
            <a:ext cx="12253116" cy="68500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9BD43E-64C3-4782-8959-AD6456B04955}"/>
              </a:ext>
            </a:extLst>
          </p:cNvPr>
          <p:cNvSpPr/>
          <p:nvPr/>
        </p:nvSpPr>
        <p:spPr>
          <a:xfrm>
            <a:off x="-16670" y="2685143"/>
            <a:ext cx="12225337" cy="4182173"/>
          </a:xfrm>
          <a:prstGeom prst="rect">
            <a:avLst/>
          </a:prstGeom>
          <a:gradFill>
            <a:gsLst>
              <a:gs pos="100000">
                <a:schemeClr val="bg1"/>
              </a:gs>
              <a:gs pos="17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869DEEC3-6420-48A4-B304-0D34B242E77A}"/>
              </a:ext>
            </a:extLst>
          </p:cNvPr>
          <p:cNvSpPr>
            <a:spLocks noGrp="1"/>
          </p:cNvSpPr>
          <p:nvPr>
            <p:ph type="title"/>
          </p:nvPr>
        </p:nvSpPr>
        <p:spPr>
          <a:xfrm>
            <a:off x="371474" y="5266987"/>
            <a:ext cx="11449051" cy="1042988"/>
          </a:xfrm>
        </p:spPr>
        <p:txBody>
          <a:bodyPr>
            <a:normAutofit fontScale="90000"/>
          </a:bodyPr>
          <a:lstStyle/>
          <a:p>
            <a:pPr algn="ctr"/>
            <a:r>
              <a:rPr lang="en-CA" dirty="0"/>
              <a:t>Gender MEDIA Stereotypes</a:t>
            </a:r>
          </a:p>
        </p:txBody>
      </p:sp>
      <p:sp>
        <p:nvSpPr>
          <p:cNvPr id="6" name="TextBox 5">
            <a:hlinkClick r:id="rId4"/>
            <a:extLst>
              <a:ext uri="{FF2B5EF4-FFF2-40B4-BE49-F238E27FC236}">
                <a16:creationId xmlns:a16="http://schemas.microsoft.com/office/drawing/2014/main" id="{2C513B78-2107-BB7E-6E3D-0DC6A7C0F5A8}"/>
              </a:ext>
            </a:extLst>
          </p:cNvPr>
          <p:cNvSpPr txBox="1"/>
          <p:nvPr/>
        </p:nvSpPr>
        <p:spPr>
          <a:xfrm>
            <a:off x="3026087" y="6394678"/>
            <a:ext cx="6112042" cy="369332"/>
          </a:xfrm>
          <a:prstGeom prst="rect">
            <a:avLst/>
          </a:prstGeom>
          <a:noFill/>
        </p:spPr>
        <p:txBody>
          <a:bodyPr wrap="square">
            <a:spAutoFit/>
          </a:bodyPr>
          <a:lstStyle/>
          <a:p>
            <a:pPr algn="ctr"/>
            <a:r>
              <a:rPr lang="en-CA" b="1" dirty="0"/>
              <a:t>Television studio by </a:t>
            </a:r>
            <a:r>
              <a:rPr lang="en-CA" b="1" dirty="0" err="1"/>
              <a:t>upklyak</a:t>
            </a:r>
            <a:r>
              <a:rPr lang="en-CA" b="1" dirty="0"/>
              <a:t> - freepik.com</a:t>
            </a:r>
          </a:p>
        </p:txBody>
      </p:sp>
    </p:spTree>
    <p:extLst>
      <p:ext uri="{BB962C8B-B14F-4D97-AF65-F5344CB8AC3E}">
        <p14:creationId xmlns:p14="http://schemas.microsoft.com/office/powerpoint/2010/main" val="15706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668125" cy="1325563"/>
          </a:xfrm>
        </p:spPr>
        <p:txBody>
          <a:bodyPr>
            <a:normAutofit/>
          </a:bodyPr>
          <a:lstStyle/>
          <a:p>
            <a:r>
              <a:rPr lang="en-US" altLang="en-US" dirty="0">
                <a:ea typeface="ＭＳ Ｐゴシック" panose="020B0600070205080204" pitchFamily="34" charset="-128"/>
              </a:rPr>
              <a:t>MEDIA LITERACY </a:t>
            </a:r>
            <a:endParaRPr lang="en-CA" sz="8000" dirty="0">
              <a:latin typeface="Alégre Sans" panose="02060606060101040101" pitchFamily="18" charset="0"/>
            </a:endParaRPr>
          </a:p>
        </p:txBody>
      </p:sp>
      <p:sp>
        <p:nvSpPr>
          <p:cNvPr id="3" name="Content Placeholder 2"/>
          <p:cNvSpPr>
            <a:spLocks noGrp="1"/>
          </p:cNvSpPr>
          <p:nvPr>
            <p:ph idx="1"/>
          </p:nvPr>
        </p:nvSpPr>
        <p:spPr>
          <a:xfrm>
            <a:off x="371476" y="1565558"/>
            <a:ext cx="5724524" cy="5052446"/>
          </a:xfrm>
        </p:spPr>
        <p:txBody>
          <a:bodyPr>
            <a:normAutofit lnSpcReduction="10000"/>
          </a:bodyPr>
          <a:lstStyle/>
          <a:p>
            <a:pPr marL="0" indent="0">
              <a:buNone/>
            </a:pPr>
            <a:r>
              <a:rPr lang="en-US" sz="2600" dirty="0"/>
              <a:t>Much of our view of reality is based on media messages, so it is important to consider the following </a:t>
            </a:r>
          </a:p>
          <a:p>
            <a:r>
              <a:rPr lang="en-US" sz="2600" dirty="0"/>
              <a:t>Who created the message and why? </a:t>
            </a:r>
          </a:p>
          <a:p>
            <a:r>
              <a:rPr lang="en-US" sz="2600" dirty="0"/>
              <a:t>What is the purpose of the message?</a:t>
            </a:r>
          </a:p>
          <a:p>
            <a:r>
              <a:rPr lang="en-US" sz="2600" dirty="0"/>
              <a:t>What is being communicated in the message?</a:t>
            </a:r>
          </a:p>
          <a:p>
            <a:r>
              <a:rPr lang="en-US" sz="2600" dirty="0"/>
              <a:t>What is being left out? </a:t>
            </a:r>
          </a:p>
          <a:p>
            <a:pPr marL="0" indent="0">
              <a:buNone/>
            </a:pPr>
            <a:r>
              <a:rPr lang="en-US" sz="2600" dirty="0"/>
              <a:t>By critically examining media messages, we have the power to pick and choose which messages are truer to us or more representative of our lived reality than others.</a:t>
            </a:r>
            <a:endParaRPr lang="en-CA" sz="2600" dirty="0"/>
          </a:p>
        </p:txBody>
      </p:sp>
      <p:pic>
        <p:nvPicPr>
          <p:cNvPr id="4098" name="Picture 2" descr="Crop anonymous person putting creased paper with Rubbish inscription in container with Brain title on head of female on chair">
            <a:extLst>
              <a:ext uri="{FF2B5EF4-FFF2-40B4-BE49-F238E27FC236}">
                <a16:creationId xmlns:a16="http://schemas.microsoft.com/office/drawing/2014/main" id="{F926490E-D9D3-49F6-B2C5-7DFCEA025C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30" b="34398"/>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001D45-11CF-4195-A91F-A1E577C6D7BF}"/>
              </a:ext>
            </a:extLst>
          </p:cNvPr>
          <p:cNvSpPr txBox="1"/>
          <p:nvPr/>
        </p:nvSpPr>
        <p:spPr>
          <a:xfrm>
            <a:off x="7253416" y="6433338"/>
            <a:ext cx="3760573" cy="369332"/>
          </a:xfrm>
          <a:prstGeom prst="rect">
            <a:avLst/>
          </a:prstGeom>
          <a:noFill/>
        </p:spPr>
        <p:txBody>
          <a:bodyPr wrap="square">
            <a:spAutoFit/>
          </a:bodyPr>
          <a:lstStyle/>
          <a:p>
            <a:r>
              <a:rPr lang="en-US" b="1" i="0" dirty="0">
                <a:solidFill>
                  <a:schemeClr val="tx1">
                    <a:lumMod val="95000"/>
                    <a:lumOff val="5000"/>
                  </a:schemeClr>
                </a:solidFill>
                <a:effectLst/>
                <a:latin typeface="Calibri" panose="020F0502020204030204" pitchFamily="34" charset="0"/>
              </a:rPr>
              <a:t>Photo by </a:t>
            </a:r>
            <a:r>
              <a:rPr lang="en-US" b="1" i="0" u="none" strike="noStrike" dirty="0">
                <a:solidFill>
                  <a:schemeClr val="tx1">
                    <a:lumMod val="95000"/>
                    <a:lumOff val="5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SHVETS production</a:t>
            </a:r>
            <a:r>
              <a:rPr lang="en-US" b="1" i="0" u="none" strike="noStrike" dirty="0">
                <a:solidFill>
                  <a:schemeClr val="tx1">
                    <a:lumMod val="95000"/>
                    <a:lumOff val="5000"/>
                  </a:schemeClr>
                </a:solidFill>
                <a:effectLst/>
                <a:latin typeface="Calibri" panose="020F0502020204030204" pitchFamily="34" charset="0"/>
              </a:rPr>
              <a:t> - </a:t>
            </a:r>
            <a:r>
              <a:rPr lang="en-US" b="1" i="0" u="none" strike="noStrike" dirty="0" err="1">
                <a:solidFill>
                  <a:schemeClr val="tx1">
                    <a:lumMod val="95000"/>
                    <a:lumOff val="5000"/>
                  </a:schemeClr>
                </a:solidFill>
                <a:effectLst/>
                <a:latin typeface="Calibri" panose="020F0502020204030204" pitchFamily="34" charset="0"/>
              </a:rPr>
              <a:t>Pexels</a:t>
            </a:r>
            <a:endParaRPr lang="en-CA" b="1" dirty="0">
              <a:solidFill>
                <a:schemeClr val="tx1">
                  <a:lumMod val="95000"/>
                  <a:lumOff val="5000"/>
                </a:schemeClr>
              </a:solidFill>
            </a:endParaRPr>
          </a:p>
        </p:txBody>
      </p:sp>
    </p:spTree>
    <p:extLst>
      <p:ext uri="{BB962C8B-B14F-4D97-AF65-F5344CB8AC3E}">
        <p14:creationId xmlns:p14="http://schemas.microsoft.com/office/powerpoint/2010/main" val="367665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Test Your Awareness">
            <a:hlinkClick r:id="" action="ppaction://media"/>
            <a:extLst>
              <a:ext uri="{FF2B5EF4-FFF2-40B4-BE49-F238E27FC236}">
                <a16:creationId xmlns:a16="http://schemas.microsoft.com/office/drawing/2014/main" id="{41018BDF-C61F-40F0-B719-C39051C645D0}"/>
              </a:ext>
            </a:extLst>
          </p:cNvPr>
          <p:cNvPicPr>
            <a:picLocks noRot="1" noChangeAspect="1"/>
          </p:cNvPicPr>
          <p:nvPr>
            <a:videoFile r:link="rId1"/>
          </p:nvPr>
        </p:nvPicPr>
        <p:blipFill>
          <a:blip r:embed="rId4"/>
          <a:stretch>
            <a:fillRect/>
          </a:stretch>
        </p:blipFill>
        <p:spPr>
          <a:xfrm>
            <a:off x="0" y="-42863"/>
            <a:ext cx="12192000" cy="6929438"/>
          </a:xfrm>
          <a:prstGeom prst="rect">
            <a:avLst/>
          </a:prstGeom>
        </p:spPr>
      </p:pic>
      <p:sp>
        <p:nvSpPr>
          <p:cNvPr id="5" name="Title 1">
            <a:extLst>
              <a:ext uri="{FF2B5EF4-FFF2-40B4-BE49-F238E27FC236}">
                <a16:creationId xmlns:a16="http://schemas.microsoft.com/office/drawing/2014/main" id="{F1C4536E-9B4A-9BF3-3E75-00737FFB5C98}"/>
              </a:ext>
            </a:extLst>
          </p:cNvPr>
          <p:cNvSpPr txBox="1">
            <a:spLocks/>
          </p:cNvSpPr>
          <p:nvPr/>
        </p:nvSpPr>
        <p:spPr>
          <a:xfrm>
            <a:off x="-30996" y="2671240"/>
            <a:ext cx="12222996" cy="1499616"/>
          </a:xfrm>
          <a:prstGeom prst="rect">
            <a:avLst/>
          </a:prstGeom>
          <a:solidFill>
            <a:schemeClr val="tx1">
              <a:alpha val="63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MEDIA AWARENESS TEST</a:t>
            </a:r>
          </a:p>
        </p:txBody>
      </p:sp>
    </p:spTree>
    <p:extLst>
      <p:ext uri="{BB962C8B-B14F-4D97-AF65-F5344CB8AC3E}">
        <p14:creationId xmlns:p14="http://schemas.microsoft.com/office/powerpoint/2010/main" val="140593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ree Crop woman showing paper cup Stock Photo">
            <a:extLst>
              <a:ext uri="{FF2B5EF4-FFF2-40B4-BE49-F238E27FC236}">
                <a16:creationId xmlns:a16="http://schemas.microsoft.com/office/drawing/2014/main" id="{0C5895C0-EAF8-4CFC-889A-530DA8CCAF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84" b="26159"/>
          <a:stretch/>
        </p:blipFill>
        <p:spPr bwMode="auto">
          <a:xfrm>
            <a:off x="-30996" y="-40341"/>
            <a:ext cx="12211884" cy="691729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2671240"/>
            <a:ext cx="12222996" cy="1499616"/>
          </a:xfrm>
          <a:prstGeom prst="rect">
            <a:avLst/>
          </a:prstGeom>
          <a:solidFill>
            <a:schemeClr val="tx1">
              <a:alpha val="63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hlinkClick r:id="rId4"/>
            <a:extLst>
              <a:ext uri="{FF2B5EF4-FFF2-40B4-BE49-F238E27FC236}">
                <a16:creationId xmlns:a16="http://schemas.microsoft.com/office/drawing/2014/main" id="{C64550A7-4747-478E-9CE7-59032645F3DE}"/>
              </a:ext>
            </a:extLst>
          </p:cNvPr>
          <p:cNvSpPr txBox="1"/>
          <p:nvPr/>
        </p:nvSpPr>
        <p:spPr>
          <a:xfrm>
            <a:off x="8047038" y="6296896"/>
            <a:ext cx="4133850" cy="369332"/>
          </a:xfrm>
          <a:prstGeom prst="rect">
            <a:avLst/>
          </a:prstGeom>
          <a:noFill/>
        </p:spPr>
        <p:txBody>
          <a:bodyPr wrap="square">
            <a:spAutoFit/>
          </a:bodyPr>
          <a:lstStyle/>
          <a:p>
            <a:r>
              <a:rPr lang="en-US" b="1" i="0" dirty="0">
                <a:solidFill>
                  <a:schemeClr val="bg1"/>
                </a:solidFill>
                <a:effectLst/>
                <a:latin typeface="Calibri" panose="020F0502020204030204" pitchFamily="34" charset="0"/>
              </a:rPr>
              <a:t>Photo by </a:t>
            </a:r>
            <a:r>
              <a:rPr lang="en-US" b="1" i="0"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Angela Roma </a:t>
            </a:r>
            <a:r>
              <a:rPr lang="en-US" b="1" i="0" dirty="0">
                <a:solidFill>
                  <a:schemeClr val="bg1"/>
                </a:solidFill>
                <a:effectLst/>
                <a:latin typeface="Calibri" panose="020F0502020204030204" pitchFamily="34" charset="0"/>
              </a:rPr>
              <a:t>from </a:t>
            </a:r>
            <a:r>
              <a:rPr lang="en-US" b="1" i="0" u="sng" dirty="0">
                <a:solidFill>
                  <a:schemeClr val="bg1"/>
                </a:solidFill>
                <a:effectLst/>
                <a:latin typeface="Calibri" panose="020F0502020204030204" pitchFamily="34" charset="0"/>
              </a:rPr>
              <a:t>Pexels</a:t>
            </a:r>
            <a:r>
              <a:rPr lang="en-US" b="1" u="sng" dirty="0">
                <a:solidFill>
                  <a:schemeClr val="bg1"/>
                </a:solidFill>
                <a:latin typeface="Calibri" panose="020F0502020204030204" pitchFamily="34" charset="0"/>
              </a:rPr>
              <a:t>.com</a:t>
            </a:r>
            <a:endParaRPr lang="en-CA" b="1" u="sng" dirty="0">
              <a:solidFill>
                <a:schemeClr val="bg1"/>
              </a:solidFill>
            </a:endParaRPr>
          </a:p>
        </p:txBody>
      </p:sp>
    </p:spTree>
    <p:extLst>
      <p:ext uri="{BB962C8B-B14F-4D97-AF65-F5344CB8AC3E}">
        <p14:creationId xmlns:p14="http://schemas.microsoft.com/office/powerpoint/2010/main" val="363003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330BA5-4FC5-4D1C-9027-DFE54B83B145}"/>
              </a:ext>
            </a:extLst>
          </p:cNvPr>
          <p:cNvGrpSpPr/>
          <p:nvPr/>
        </p:nvGrpSpPr>
        <p:grpSpPr>
          <a:xfrm>
            <a:off x="-30999" y="0"/>
            <a:ext cx="12222999" cy="6898740"/>
            <a:chOff x="-30999" y="0"/>
            <a:chExt cx="12222999" cy="6898740"/>
          </a:xfrm>
        </p:grpSpPr>
        <p:pic>
          <p:nvPicPr>
            <p:cNvPr id="2050" name="Picture 2" descr="Happy pupils studying in classroom isolated flat illustration. cartoon children characters sitting at tables in school lesson. Free Vector">
              <a:extLst>
                <a:ext uri="{FF2B5EF4-FFF2-40B4-BE49-F238E27FC236}">
                  <a16:creationId xmlns:a16="http://schemas.microsoft.com/office/drawing/2014/main" id="{E9B50543-F73A-4B98-95F3-6E71C6598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 r="2532"/>
            <a:stretch/>
          </p:blipFill>
          <p:spPr bwMode="auto">
            <a:xfrm>
              <a:off x="-1" y="892609"/>
              <a:ext cx="12192001" cy="60061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64F656-2D1B-4952-833C-9C5695D2DD78}"/>
                </a:ext>
              </a:extLst>
            </p:cNvPr>
            <p:cNvSpPr/>
            <p:nvPr/>
          </p:nvSpPr>
          <p:spPr>
            <a:xfrm flipV="1">
              <a:off x="-30999" y="0"/>
              <a:ext cx="12192002" cy="6898740"/>
            </a:xfrm>
            <a:prstGeom prst="rect">
              <a:avLst/>
            </a:prstGeom>
            <a:gradFill>
              <a:gsLst>
                <a:gs pos="100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Shape, rectangle&#10;&#10;Description automatically generated">
              <a:extLst>
                <a:ext uri="{FF2B5EF4-FFF2-40B4-BE49-F238E27FC236}">
                  <a16:creationId xmlns:a16="http://schemas.microsoft.com/office/drawing/2014/main" id="{3422D0C9-301C-45E8-8BEF-8739659D3B7A}"/>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937524" y="1946850"/>
              <a:ext cx="8319248" cy="1729799"/>
            </a:xfrm>
            <a:prstGeom prst="rect">
              <a:avLst/>
            </a:prstGeom>
          </p:spPr>
        </p:pic>
        <p:sp>
          <p:nvSpPr>
            <p:cNvPr id="14" name="Title 1">
              <a:extLst>
                <a:ext uri="{FF2B5EF4-FFF2-40B4-BE49-F238E27FC236}">
                  <a16:creationId xmlns:a16="http://schemas.microsoft.com/office/drawing/2014/main" id="{F9BD8751-66AE-4AA3-BB60-FC99A65C3C30}"/>
                </a:ext>
              </a:extLst>
            </p:cNvPr>
            <p:cNvSpPr txBox="1">
              <a:spLocks/>
            </p:cNvSpPr>
            <p:nvPr/>
          </p:nvSpPr>
          <p:spPr>
            <a:xfrm>
              <a:off x="3194619" y="2129405"/>
              <a:ext cx="5816031" cy="109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7200" dirty="0">
                  <a:ln w="19050">
                    <a:solidFill>
                      <a:schemeClr val="bg1">
                        <a:lumMod val="95000"/>
                      </a:schemeClr>
                    </a:solidFill>
                  </a:ln>
                  <a:solidFill>
                    <a:srgbClr val="C00000"/>
                  </a:solidFill>
                </a:rPr>
                <a:t>ATTENDANCE MATTERS</a:t>
              </a:r>
            </a:p>
          </p:txBody>
        </p:sp>
      </p:grpSp>
      <p:sp>
        <p:nvSpPr>
          <p:cNvPr id="2" name="Title 1"/>
          <p:cNvSpPr>
            <a:spLocks noGrp="1"/>
          </p:cNvSpPr>
          <p:nvPr>
            <p:ph type="title"/>
          </p:nvPr>
        </p:nvSpPr>
        <p:spPr>
          <a:xfrm>
            <a:off x="371475" y="239996"/>
            <a:ext cx="5724525" cy="1325563"/>
          </a:xfrm>
        </p:spPr>
        <p:txBody>
          <a:bodyPr>
            <a:normAutofit/>
          </a:bodyPr>
          <a:lstStyle/>
          <a:p>
            <a:r>
              <a:rPr lang="en-CA" dirty="0"/>
              <a:t>ATTENDANCE</a:t>
            </a:r>
          </a:p>
        </p:txBody>
      </p:sp>
      <p:sp>
        <p:nvSpPr>
          <p:cNvPr id="15" name="TextBox 14">
            <a:hlinkClick r:id="rId5"/>
            <a:extLst>
              <a:ext uri="{FF2B5EF4-FFF2-40B4-BE49-F238E27FC236}">
                <a16:creationId xmlns:a16="http://schemas.microsoft.com/office/drawing/2014/main" id="{1FF5559C-7686-4156-9CCB-BE656D12B80D}"/>
              </a:ext>
            </a:extLst>
          </p:cNvPr>
          <p:cNvSpPr txBox="1"/>
          <p:nvPr/>
        </p:nvSpPr>
        <p:spPr>
          <a:xfrm>
            <a:off x="8720137" y="6480731"/>
            <a:ext cx="3795713" cy="369332"/>
          </a:xfrm>
          <a:prstGeom prst="rect">
            <a:avLst/>
          </a:prstGeom>
          <a:noFill/>
        </p:spPr>
        <p:txBody>
          <a:bodyPr wrap="square">
            <a:spAutoFit/>
          </a:bodyPr>
          <a:lstStyle/>
          <a:p>
            <a:r>
              <a:rPr lang="en-CA" b="1" dirty="0"/>
              <a:t>Image by </a:t>
            </a:r>
            <a:r>
              <a:rPr lang="en-CA" b="1" dirty="0" err="1"/>
              <a:t>pch.vector</a:t>
            </a:r>
            <a:r>
              <a:rPr lang="en-CA" b="1" dirty="0"/>
              <a:t> -  freepik.com</a:t>
            </a:r>
          </a:p>
        </p:txBody>
      </p:sp>
    </p:spTree>
    <p:extLst>
      <p:ext uri="{BB962C8B-B14F-4D97-AF65-F5344CB8AC3E}">
        <p14:creationId xmlns:p14="http://schemas.microsoft.com/office/powerpoint/2010/main" val="317311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628CF05-26D8-B78B-0A5A-15BD147E3E2D}"/>
              </a:ext>
            </a:extLst>
          </p:cNvPr>
          <p:cNvSpPr txBox="1">
            <a:spLocks/>
          </p:cNvSpPr>
          <p:nvPr/>
        </p:nvSpPr>
        <p:spPr>
          <a:xfrm>
            <a:off x="371475" y="264107"/>
            <a:ext cx="11449050" cy="1325563"/>
          </a:xfrm>
          <a:prstGeom prst="rect">
            <a:avLst/>
          </a:prstGeom>
        </p:spPr>
        <p:txBody>
          <a:bodyP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US" altLang="en-US" dirty="0">
                <a:ea typeface="ＭＳ Ｐゴシック" panose="020B0600070205080204" pitchFamily="34" charset="-128"/>
              </a:rPr>
              <a:t>MEDIA intersectionality</a:t>
            </a:r>
            <a:endParaRPr lang="en-CA" dirty="0"/>
          </a:p>
        </p:txBody>
      </p:sp>
      <p:pic>
        <p:nvPicPr>
          <p:cNvPr id="15" name="Picture 14">
            <a:extLst>
              <a:ext uri="{FF2B5EF4-FFF2-40B4-BE49-F238E27FC236}">
                <a16:creationId xmlns:a16="http://schemas.microsoft.com/office/drawing/2014/main" id="{AE5E1D79-5FE0-15A1-41C7-E6A45B5EF244}"/>
              </a:ext>
            </a:extLst>
          </p:cNvPr>
          <p:cNvPicPr>
            <a:picLocks noChangeAspect="1"/>
          </p:cNvPicPr>
          <p:nvPr/>
        </p:nvPicPr>
        <p:blipFill rotWithShape="1">
          <a:blip r:embed="rId3"/>
          <a:srcRect l="17968" t="5556" r="19444" b="5832"/>
          <a:stretch/>
        </p:blipFill>
        <p:spPr>
          <a:xfrm>
            <a:off x="3254035" y="1514281"/>
            <a:ext cx="5683930" cy="5029608"/>
          </a:xfrm>
          <a:prstGeom prst="rect">
            <a:avLst/>
          </a:prstGeom>
        </p:spPr>
      </p:pic>
    </p:spTree>
    <p:extLst>
      <p:ext uri="{BB962C8B-B14F-4D97-AF65-F5344CB8AC3E}">
        <p14:creationId xmlns:p14="http://schemas.microsoft.com/office/powerpoint/2010/main" val="3385783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9" y="239996"/>
            <a:ext cx="5943601" cy="1325563"/>
          </a:xfrm>
        </p:spPr>
        <p:txBody>
          <a:bodyPr>
            <a:normAutofit/>
          </a:bodyPr>
          <a:lstStyle/>
          <a:p>
            <a:r>
              <a:rPr lang="en-US" altLang="en-US" dirty="0">
                <a:ea typeface="ＭＳ Ｐゴシック" panose="020B0600070205080204" pitchFamily="34" charset="-128"/>
              </a:rPr>
              <a:t>MEDIA BIAS</a:t>
            </a:r>
            <a:endParaRPr lang="en-CA" sz="8000" dirty="0">
              <a:latin typeface="Alégre Sans" panose="02060606060101040101" pitchFamily="18" charset="0"/>
            </a:endParaRPr>
          </a:p>
        </p:txBody>
      </p:sp>
      <p:sp>
        <p:nvSpPr>
          <p:cNvPr id="3" name="Content Placeholder 2"/>
          <p:cNvSpPr>
            <a:spLocks noGrp="1"/>
          </p:cNvSpPr>
          <p:nvPr>
            <p:ph idx="1"/>
          </p:nvPr>
        </p:nvSpPr>
        <p:spPr>
          <a:xfrm>
            <a:off x="6096000" y="1565558"/>
            <a:ext cx="5724525" cy="4873341"/>
          </a:xfrm>
        </p:spPr>
        <p:txBody>
          <a:bodyPr>
            <a:noAutofit/>
          </a:bodyPr>
          <a:lstStyle/>
          <a:p>
            <a:r>
              <a:rPr lang="en-CA" b="1" dirty="0"/>
              <a:t>Media</a:t>
            </a:r>
            <a:r>
              <a:rPr lang="en-CA" dirty="0"/>
              <a:t> </a:t>
            </a:r>
            <a:r>
              <a:rPr lang="en-CA" b="1" dirty="0"/>
              <a:t>bias</a:t>
            </a:r>
            <a:r>
              <a:rPr lang="en-CA" dirty="0"/>
              <a:t> refers to the particular slant or perspective the media gives us on certain issues.</a:t>
            </a:r>
          </a:p>
          <a:p>
            <a:endParaRPr lang="en-CA" dirty="0"/>
          </a:p>
          <a:p>
            <a:r>
              <a:rPr lang="en-CA" b="1" dirty="0"/>
              <a:t>Bias</a:t>
            </a:r>
            <a:r>
              <a:rPr lang="en-CA" dirty="0"/>
              <a:t> is a preference for or against a particular idea, person, group or thing.</a:t>
            </a:r>
          </a:p>
          <a:p>
            <a:endParaRPr lang="en-CA" dirty="0"/>
          </a:p>
          <a:p>
            <a:r>
              <a:rPr lang="en-CA" b="1" dirty="0"/>
              <a:t>Bias</a:t>
            </a:r>
            <a:r>
              <a:rPr lang="en-CA" dirty="0"/>
              <a:t> in the media is often the result of media consolidation and media regulation.</a:t>
            </a:r>
          </a:p>
        </p:txBody>
      </p:sp>
      <p:grpSp>
        <p:nvGrpSpPr>
          <p:cNvPr id="8" name="Group 7">
            <a:extLst>
              <a:ext uri="{FF2B5EF4-FFF2-40B4-BE49-F238E27FC236}">
                <a16:creationId xmlns:a16="http://schemas.microsoft.com/office/drawing/2014/main" id="{A4F4BAF8-CEC9-2337-1D21-CD784D549655}"/>
              </a:ext>
            </a:extLst>
          </p:cNvPr>
          <p:cNvGrpSpPr/>
          <p:nvPr/>
        </p:nvGrpSpPr>
        <p:grpSpPr>
          <a:xfrm>
            <a:off x="555285" y="1557338"/>
            <a:ext cx="5321639" cy="5308089"/>
            <a:chOff x="0" y="1268413"/>
            <a:chExt cx="5611302" cy="5597014"/>
          </a:xfrm>
        </p:grpSpPr>
        <p:pic>
          <p:nvPicPr>
            <p:cNvPr id="17410" name="Picture 2" descr="Gradient world press freedom day illustration Free Vector">
              <a:extLst>
                <a:ext uri="{FF2B5EF4-FFF2-40B4-BE49-F238E27FC236}">
                  <a16:creationId xmlns:a16="http://schemas.microsoft.com/office/drawing/2014/main" id="{C6D5A6DA-84D5-CFED-D756-0DBB589BC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1268413"/>
              <a:ext cx="5597014" cy="55970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16157992-3359-7E43-C0E4-86AD358BD2D6}"/>
                </a:ext>
              </a:extLst>
            </p:cNvPr>
            <p:cNvSpPr txBox="1"/>
            <p:nvPr/>
          </p:nvSpPr>
          <p:spPr>
            <a:xfrm>
              <a:off x="0" y="6438899"/>
              <a:ext cx="5597014" cy="338554"/>
            </a:xfrm>
            <a:prstGeom prst="rect">
              <a:avLst/>
            </a:prstGeom>
            <a:noFill/>
          </p:spPr>
          <p:txBody>
            <a:bodyPr wrap="square">
              <a:spAutoFit/>
            </a:bodyPr>
            <a:lstStyle/>
            <a:p>
              <a:pPr algn="ctr"/>
              <a:r>
                <a:rPr lang="en-CA" sz="1600" b="1" dirty="0">
                  <a:solidFill>
                    <a:schemeClr val="bg1"/>
                  </a:solidFill>
                </a:rPr>
                <a:t>Image by freepik.com</a:t>
              </a:r>
            </a:p>
          </p:txBody>
        </p:sp>
      </p:grpSp>
    </p:spTree>
    <p:extLst>
      <p:ext uri="{BB962C8B-B14F-4D97-AF65-F5344CB8AC3E}">
        <p14:creationId xmlns:p14="http://schemas.microsoft.com/office/powerpoint/2010/main" val="133854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1E3695E1-3F54-4EFB-81D1-B086778747AA}"/>
              </a:ext>
            </a:extLst>
          </p:cNvPr>
          <p:cNvPicPr>
            <a:picLocks noChangeAspect="1"/>
          </p:cNvPicPr>
          <p:nvPr/>
        </p:nvPicPr>
        <p:blipFill rotWithShape="1">
          <a:blip r:embed="rId3">
            <a:extLst>
              <a:ext uri="{28A0092B-C50C-407E-A947-70E740481C1C}">
                <a14:useLocalDpi xmlns:a14="http://schemas.microsoft.com/office/drawing/2010/main" val="0"/>
              </a:ext>
            </a:extLst>
          </a:blip>
          <a:srcRect l="13519" t="39080" r="23343" b="9525"/>
          <a:stretch/>
        </p:blipFill>
        <p:spPr>
          <a:xfrm>
            <a:off x="2376337" y="0"/>
            <a:ext cx="7439326" cy="6182506"/>
          </a:xfrm>
          <a:prstGeom prst="rect">
            <a:avLst/>
          </a:prstGeom>
        </p:spPr>
      </p:pic>
      <p:sp>
        <p:nvSpPr>
          <p:cNvPr id="10" name="Rectangle 9">
            <a:extLst>
              <a:ext uri="{FF2B5EF4-FFF2-40B4-BE49-F238E27FC236}">
                <a16:creationId xmlns:a16="http://schemas.microsoft.com/office/drawing/2014/main" id="{253B9806-D8D2-4950-8B0A-692C59B6496E}"/>
              </a:ext>
            </a:extLst>
          </p:cNvPr>
          <p:cNvSpPr/>
          <p:nvPr/>
        </p:nvSpPr>
        <p:spPr>
          <a:xfrm>
            <a:off x="46494" y="0"/>
            <a:ext cx="12161004" cy="6858001"/>
          </a:xfrm>
          <a:prstGeom prst="rect">
            <a:avLst/>
          </a:prstGeom>
          <a:gradFill>
            <a:gsLst>
              <a:gs pos="96000">
                <a:schemeClr val="bg1"/>
              </a:gs>
              <a:gs pos="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898F4E6-F7E6-494F-9A33-6D41BEB1AAEF}"/>
              </a:ext>
            </a:extLst>
          </p:cNvPr>
          <p:cNvSpPr txBox="1"/>
          <p:nvPr/>
        </p:nvSpPr>
        <p:spPr>
          <a:xfrm>
            <a:off x="30996" y="3026182"/>
            <a:ext cx="12192000" cy="2554545"/>
          </a:xfrm>
          <a:prstGeom prst="rect">
            <a:avLst/>
          </a:prstGeom>
          <a:noFill/>
        </p:spPr>
        <p:txBody>
          <a:bodyPr wrap="square" rtlCol="0">
            <a:spAutoFit/>
          </a:bodyPr>
          <a:lstStyle/>
          <a:p>
            <a:pPr algn="ctr"/>
            <a:r>
              <a:rPr lang="en-US" sz="8000" b="1" spc="300" dirty="0">
                <a:latin typeface="Alégre Sans" panose="02060606060101040101" pitchFamily="18" charset="0"/>
              </a:rPr>
              <a:t>Acknowledgement</a:t>
            </a:r>
            <a:r>
              <a:rPr lang="en-US" sz="8000" b="1" spc="300" dirty="0">
                <a:solidFill>
                  <a:srgbClr val="C00000"/>
                </a:solidFill>
                <a:latin typeface="Alégre Sans" panose="02060606060101040101" pitchFamily="18" charset="0"/>
              </a:rPr>
              <a:t> </a:t>
            </a:r>
          </a:p>
          <a:p>
            <a:pPr algn="ctr"/>
            <a:r>
              <a:rPr lang="en-US" sz="8000" b="1" spc="300" dirty="0">
                <a:latin typeface="Alégre Sans" panose="02060606060101040101" pitchFamily="18" charset="0"/>
              </a:rPr>
              <a:t>Traditional Lands</a:t>
            </a:r>
          </a:p>
        </p:txBody>
      </p:sp>
      <p:sp>
        <p:nvSpPr>
          <p:cNvPr id="8" name="TextBox 7">
            <a:hlinkClick r:id="rId4"/>
            <a:extLst>
              <a:ext uri="{FF2B5EF4-FFF2-40B4-BE49-F238E27FC236}">
                <a16:creationId xmlns:a16="http://schemas.microsoft.com/office/drawing/2014/main" id="{3A490E07-1167-4F1D-979C-CF970830B29D}"/>
              </a:ext>
            </a:extLst>
          </p:cNvPr>
          <p:cNvSpPr txBox="1"/>
          <p:nvPr/>
        </p:nvSpPr>
        <p:spPr>
          <a:xfrm>
            <a:off x="371475" y="6411868"/>
            <a:ext cx="11449050" cy="338554"/>
          </a:xfrm>
          <a:prstGeom prst="rect">
            <a:avLst/>
          </a:prstGeom>
          <a:noFill/>
        </p:spPr>
        <p:txBody>
          <a:bodyPr wrap="square">
            <a:spAutoFit/>
          </a:bodyPr>
          <a:lstStyle/>
          <a:p>
            <a:pPr algn="ctr"/>
            <a:r>
              <a:rPr lang="en-CA" sz="1600" b="1" dirty="0"/>
              <a:t>Canada Map Vectors by </a:t>
            </a:r>
            <a:r>
              <a:rPr lang="en-CA" sz="1600" b="1" dirty="0" err="1"/>
              <a:t>Vecteezy</a:t>
            </a:r>
            <a:endParaRPr lang="en-CA" sz="1600" b="1" dirty="0"/>
          </a:p>
        </p:txBody>
      </p:sp>
    </p:spTree>
    <p:extLst>
      <p:ext uri="{BB962C8B-B14F-4D97-AF65-F5344CB8AC3E}">
        <p14:creationId xmlns:p14="http://schemas.microsoft.com/office/powerpoint/2010/main" val="561267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5724525" cy="1325563"/>
          </a:xfrm>
        </p:spPr>
        <p:txBody>
          <a:bodyPr>
            <a:normAutofit/>
          </a:bodyPr>
          <a:lstStyle/>
          <a:p>
            <a:r>
              <a:rPr lang="en-US" altLang="en-US" dirty="0">
                <a:ea typeface="ＭＳ Ｐゴシック" panose="020B0600070205080204" pitchFamily="34" charset="-128"/>
              </a:rPr>
              <a:t>MEDIA BIAS</a:t>
            </a:r>
            <a:endParaRPr lang="en-CA" sz="8000" dirty="0">
              <a:latin typeface="Alégre Sans" panose="02060606060101040101" pitchFamily="18" charset="0"/>
            </a:endParaRPr>
          </a:p>
        </p:txBody>
      </p:sp>
      <p:sp>
        <p:nvSpPr>
          <p:cNvPr id="3" name="Content Placeholder 2"/>
          <p:cNvSpPr>
            <a:spLocks noGrp="1"/>
          </p:cNvSpPr>
          <p:nvPr>
            <p:ph idx="1"/>
          </p:nvPr>
        </p:nvSpPr>
        <p:spPr>
          <a:xfrm>
            <a:off x="371475" y="1557338"/>
            <a:ext cx="5724525" cy="4873341"/>
          </a:xfrm>
        </p:spPr>
        <p:txBody>
          <a:bodyPr>
            <a:noAutofit/>
          </a:bodyPr>
          <a:lstStyle/>
          <a:p>
            <a:r>
              <a:rPr lang="en-CA" b="1" dirty="0"/>
              <a:t>Media</a:t>
            </a:r>
            <a:r>
              <a:rPr lang="en-CA" dirty="0"/>
              <a:t> </a:t>
            </a:r>
            <a:r>
              <a:rPr lang="en-CA" b="1" dirty="0"/>
              <a:t>Outlets</a:t>
            </a:r>
            <a:r>
              <a:rPr lang="en-CA" dirty="0"/>
              <a:t> themselves can also be </a:t>
            </a:r>
            <a:r>
              <a:rPr lang="en-CA" b="1" dirty="0"/>
              <a:t>biased</a:t>
            </a:r>
            <a:r>
              <a:rPr lang="en-CA" dirty="0"/>
              <a:t> in regards to the kinds of information that they report on and how they report.</a:t>
            </a:r>
          </a:p>
          <a:p>
            <a:r>
              <a:rPr lang="en-CA" dirty="0"/>
              <a:t>See to the right a Infographic from a conservative </a:t>
            </a:r>
            <a:r>
              <a:rPr lang="en-CA" dirty="0" err="1"/>
              <a:t>Newsblog</a:t>
            </a:r>
            <a:r>
              <a:rPr lang="en-CA" dirty="0"/>
              <a:t> about where various Canadian Media Outlets sit on a chart of political ideology</a:t>
            </a:r>
          </a:p>
        </p:txBody>
      </p:sp>
      <p:pic>
        <p:nvPicPr>
          <p:cNvPr id="6146" name="Picture 2">
            <a:hlinkClick r:id="rId3"/>
            <a:extLst>
              <a:ext uri="{FF2B5EF4-FFF2-40B4-BE49-F238E27FC236}">
                <a16:creationId xmlns:a16="http://schemas.microsoft.com/office/drawing/2014/main" id="{ED8D8225-745C-4F20-9ED2-714FFFF7C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842" y="0"/>
            <a:ext cx="5538158" cy="70450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1527624-BE7D-4475-9DCD-EFA287B18E31}"/>
              </a:ext>
            </a:extLst>
          </p:cNvPr>
          <p:cNvSpPr txBox="1"/>
          <p:nvPr/>
        </p:nvSpPr>
        <p:spPr>
          <a:xfrm>
            <a:off x="3705046" y="6433338"/>
            <a:ext cx="6236898" cy="369332"/>
          </a:xfrm>
          <a:prstGeom prst="rect">
            <a:avLst/>
          </a:prstGeom>
          <a:noFill/>
        </p:spPr>
        <p:txBody>
          <a:bodyPr wrap="square">
            <a:spAutoFit/>
          </a:bodyPr>
          <a:lstStyle/>
          <a:p>
            <a:r>
              <a:rPr lang="en-CA" dirty="0"/>
              <a:t>Image by torynow.com</a:t>
            </a:r>
          </a:p>
        </p:txBody>
      </p:sp>
    </p:spTree>
    <p:extLst>
      <p:ext uri="{BB962C8B-B14F-4D97-AF65-F5344CB8AC3E}">
        <p14:creationId xmlns:p14="http://schemas.microsoft.com/office/powerpoint/2010/main" val="393361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9" y="239996"/>
            <a:ext cx="7430220" cy="1325563"/>
          </a:xfrm>
        </p:spPr>
        <p:txBody>
          <a:bodyPr>
            <a:normAutofit/>
          </a:bodyPr>
          <a:lstStyle/>
          <a:p>
            <a:r>
              <a:rPr lang="en-US" altLang="en-US" dirty="0">
                <a:ea typeface="ＭＳ Ｐゴシック" panose="020B0600070205080204" pitchFamily="34" charset="-128"/>
              </a:rPr>
              <a:t>MEDIA BIAS EXAMPLE</a:t>
            </a:r>
            <a:endParaRPr lang="en-CA" sz="8000" dirty="0">
              <a:latin typeface="Alégre Sans" panose="02060606060101040101" pitchFamily="18" charset="0"/>
            </a:endParaRPr>
          </a:p>
        </p:txBody>
      </p:sp>
      <p:sp>
        <p:nvSpPr>
          <p:cNvPr id="3" name="Content Placeholder 2"/>
          <p:cNvSpPr>
            <a:spLocks noGrp="1"/>
          </p:cNvSpPr>
          <p:nvPr>
            <p:ph idx="1"/>
          </p:nvPr>
        </p:nvSpPr>
        <p:spPr>
          <a:xfrm>
            <a:off x="6095999" y="1557338"/>
            <a:ext cx="5724525" cy="4873341"/>
          </a:xfrm>
        </p:spPr>
        <p:txBody>
          <a:bodyPr>
            <a:noAutofit/>
          </a:bodyPr>
          <a:lstStyle/>
          <a:p>
            <a:r>
              <a:rPr lang="en-US" sz="2600" dirty="0"/>
              <a:t>The images and language used to describe an event or issue can reflect and contribute to the bias of a media message</a:t>
            </a:r>
          </a:p>
          <a:p>
            <a:r>
              <a:rPr lang="en-US" sz="2600" dirty="0"/>
              <a:t>Biased news reporting influences how the public feels about issues. </a:t>
            </a:r>
          </a:p>
          <a:p>
            <a:r>
              <a:rPr lang="en-US" sz="2600" dirty="0"/>
              <a:t>The process of selection and omission</a:t>
            </a:r>
          </a:p>
          <a:p>
            <a:r>
              <a:rPr lang="en-CA" sz="2600" dirty="0"/>
              <a:t>The Process of Negative Language</a:t>
            </a:r>
          </a:p>
        </p:txBody>
      </p:sp>
      <p:sp>
        <p:nvSpPr>
          <p:cNvPr id="8" name="TextBox 7">
            <a:extLst>
              <a:ext uri="{FF2B5EF4-FFF2-40B4-BE49-F238E27FC236}">
                <a16:creationId xmlns:a16="http://schemas.microsoft.com/office/drawing/2014/main" id="{E1527624-BE7D-4475-9DCD-EFA287B18E31}"/>
              </a:ext>
            </a:extLst>
          </p:cNvPr>
          <p:cNvSpPr txBox="1"/>
          <p:nvPr/>
        </p:nvSpPr>
        <p:spPr>
          <a:xfrm>
            <a:off x="6095999" y="6464115"/>
            <a:ext cx="6084889" cy="307777"/>
          </a:xfrm>
          <a:prstGeom prst="rect">
            <a:avLst/>
          </a:prstGeom>
          <a:noFill/>
        </p:spPr>
        <p:txBody>
          <a:bodyPr wrap="square">
            <a:spAutoFit/>
          </a:bodyPr>
          <a:lstStyle/>
          <a:p>
            <a:r>
              <a:rPr lang="en-US" sz="1400" b="1" dirty="0"/>
              <a:t>Anti-Japanese World War II propaganda poster war bonds - (Public Domain)</a:t>
            </a:r>
            <a:endParaRPr lang="en-CA" sz="1400" b="1" dirty="0"/>
          </a:p>
        </p:txBody>
      </p:sp>
      <p:pic>
        <p:nvPicPr>
          <p:cNvPr id="7173" name="Picture 5">
            <a:extLst>
              <a:ext uri="{FF2B5EF4-FFF2-40B4-BE49-F238E27FC236}">
                <a16:creationId xmlns:a16="http://schemas.microsoft.com/office/drawing/2014/main" id="{83598901-EFA3-45FB-823C-6934F70F89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013"/>
          <a:stretch/>
        </p:blipFill>
        <p:spPr bwMode="auto">
          <a:xfrm>
            <a:off x="0" y="0"/>
            <a:ext cx="5105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34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4" y="225425"/>
            <a:ext cx="6778625" cy="1028417"/>
          </a:xfrm>
        </p:spPr>
        <p:txBody>
          <a:bodyPr>
            <a:noAutofit/>
          </a:bodyPr>
          <a:lstStyle/>
          <a:p>
            <a:r>
              <a:rPr lang="en-US" altLang="en-US" sz="7200" dirty="0">
                <a:ea typeface="ＭＳ Ｐゴシック" panose="020B0600070205080204" pitchFamily="34" charset="-128"/>
              </a:rPr>
              <a:t>MEDIA REPRESENTATION</a:t>
            </a:r>
            <a:endParaRPr lang="en-CA" sz="7200" dirty="0"/>
          </a:p>
        </p:txBody>
      </p:sp>
      <p:sp>
        <p:nvSpPr>
          <p:cNvPr id="3" name="Content Placeholder 2"/>
          <p:cNvSpPr>
            <a:spLocks noGrp="1"/>
          </p:cNvSpPr>
          <p:nvPr>
            <p:ph idx="1"/>
          </p:nvPr>
        </p:nvSpPr>
        <p:spPr>
          <a:xfrm>
            <a:off x="376186" y="1557338"/>
            <a:ext cx="5453113" cy="5292725"/>
          </a:xfrm>
        </p:spPr>
        <p:txBody>
          <a:bodyPr>
            <a:normAutofit fontScale="92500" lnSpcReduction="20000"/>
          </a:bodyPr>
          <a:lstStyle/>
          <a:p>
            <a:r>
              <a:rPr lang="en-CA" dirty="0"/>
              <a:t>Media representation refers to how people, events, places, and stories are presented.</a:t>
            </a:r>
          </a:p>
          <a:p>
            <a:r>
              <a:rPr lang="en-CA" dirty="0"/>
              <a:t>Representation is seen in the way people, events, and stories are portrayed; </a:t>
            </a:r>
          </a:p>
          <a:p>
            <a:pPr lvl="1"/>
            <a:r>
              <a:rPr lang="en-CA" dirty="0"/>
              <a:t>what is included and </a:t>
            </a:r>
          </a:p>
          <a:p>
            <a:pPr lvl="1"/>
            <a:r>
              <a:rPr lang="en-CA" dirty="0"/>
              <a:t>what is not; </a:t>
            </a:r>
          </a:p>
          <a:p>
            <a:pPr lvl="1"/>
            <a:r>
              <a:rPr lang="en-CA" dirty="0"/>
              <a:t>who is included and how;  </a:t>
            </a:r>
          </a:p>
          <a:p>
            <a:pPr lvl="1"/>
            <a:r>
              <a:rPr lang="en-CA" dirty="0"/>
              <a:t>who is left out.</a:t>
            </a:r>
          </a:p>
          <a:p>
            <a:r>
              <a:rPr lang="en-CA" dirty="0"/>
              <a:t>How does this relate to representation?</a:t>
            </a:r>
          </a:p>
          <a:p>
            <a:r>
              <a:rPr lang="en-CA" dirty="0"/>
              <a:t>What story is the image telling? What feelings does it evoke?</a:t>
            </a:r>
          </a:p>
          <a:p>
            <a:r>
              <a:rPr lang="en-CA" dirty="0"/>
              <a:t>This magazine cover elicited a strong reaction on social media.</a:t>
            </a:r>
          </a:p>
          <a:p>
            <a:pPr lvl="1"/>
            <a:endParaRPr lang="en-CA" dirty="0"/>
          </a:p>
        </p:txBody>
      </p:sp>
      <p:grpSp>
        <p:nvGrpSpPr>
          <p:cNvPr id="5" name="Group 4">
            <a:extLst>
              <a:ext uri="{FF2B5EF4-FFF2-40B4-BE49-F238E27FC236}">
                <a16:creationId xmlns:a16="http://schemas.microsoft.com/office/drawing/2014/main" id="{9D46849A-A3C5-4CAF-A892-1AA139C2A038}"/>
              </a:ext>
            </a:extLst>
          </p:cNvPr>
          <p:cNvGrpSpPr/>
          <p:nvPr/>
        </p:nvGrpSpPr>
        <p:grpSpPr>
          <a:xfrm>
            <a:off x="6523858" y="7937"/>
            <a:ext cx="5724524" cy="6850063"/>
            <a:chOff x="6523858" y="7937"/>
            <a:chExt cx="5724524" cy="6850063"/>
          </a:xfrm>
        </p:grpSpPr>
        <p:pic>
          <p:nvPicPr>
            <p:cNvPr id="1026" name="Picture 2" descr="Men, People, Smiling, Portrait, Group, Persons, Muslim">
              <a:extLst>
                <a:ext uri="{FF2B5EF4-FFF2-40B4-BE49-F238E27FC236}">
                  <a16:creationId xmlns:a16="http://schemas.microsoft.com/office/drawing/2014/main" id="{FB905BCB-30DC-4475-9A29-47B6DEA770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34" t="-475" r="32302" b="475"/>
            <a:stretch/>
          </p:blipFill>
          <p:spPr bwMode="auto">
            <a:xfrm>
              <a:off x="6523858" y="7937"/>
              <a:ext cx="5668142" cy="68500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F9CB21-3588-45D6-A44F-EA11F15B194B}"/>
                </a:ext>
              </a:extLst>
            </p:cNvPr>
            <p:cNvSpPr/>
            <p:nvPr/>
          </p:nvSpPr>
          <p:spPr>
            <a:xfrm>
              <a:off x="6523858" y="5202194"/>
              <a:ext cx="5724524" cy="1655805"/>
            </a:xfrm>
            <a:prstGeom prst="rect">
              <a:avLst/>
            </a:prstGeom>
            <a:gradFill>
              <a:gsLst>
                <a:gs pos="87000">
                  <a:schemeClr val="tx1">
                    <a:lumMod val="95000"/>
                    <a:lumOff val="5000"/>
                  </a:schemeClr>
                </a:gs>
                <a:gs pos="17000">
                  <a:schemeClr val="tx1">
                    <a:lumMod val="95000"/>
                    <a:lumOff val="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755259D-907E-4F5C-9E87-986C75B9A2C4}"/>
                </a:ext>
              </a:extLst>
            </p:cNvPr>
            <p:cNvSpPr txBox="1"/>
            <p:nvPr/>
          </p:nvSpPr>
          <p:spPr>
            <a:xfrm>
              <a:off x="6523858" y="6290274"/>
              <a:ext cx="5668142" cy="338554"/>
            </a:xfrm>
            <a:prstGeom prst="rect">
              <a:avLst/>
            </a:prstGeom>
            <a:noFill/>
          </p:spPr>
          <p:txBody>
            <a:bodyPr wrap="square">
              <a:spAutoFit/>
            </a:bodyPr>
            <a:lstStyle/>
            <a:p>
              <a:pPr algn="ctr"/>
              <a:r>
                <a:rPr lang="en-US" sz="1600" b="1" i="0" dirty="0">
                  <a:solidFill>
                    <a:schemeClr val="bg1"/>
                  </a:solidFill>
                  <a:effectLst/>
                </a:rPr>
                <a:t>Image by </a:t>
              </a:r>
              <a:r>
                <a:rPr lang="en-US" sz="1600" b="1" i="0" u="sng" dirty="0">
                  <a:solidFill>
                    <a:schemeClr val="bg1"/>
                  </a:solidFill>
                  <a:effectLst/>
                  <a:hlinkClick r:id="rId4">
                    <a:extLst>
                      <a:ext uri="{A12FA001-AC4F-418D-AE19-62706E023703}">
                        <ahyp:hlinkClr xmlns:ahyp="http://schemas.microsoft.com/office/drawing/2018/hyperlinkcolor" val="tx"/>
                      </a:ext>
                    </a:extLst>
                  </a:hlinkClick>
                </a:rPr>
                <a:t>Amber Clay</a:t>
              </a:r>
              <a:r>
                <a:rPr lang="en-US" sz="1600" b="1" i="0" dirty="0">
                  <a:solidFill>
                    <a:schemeClr val="bg1"/>
                  </a:solidFill>
                  <a:effectLst/>
                </a:rPr>
                <a:t> from </a:t>
              </a:r>
              <a:r>
                <a:rPr lang="en-US" sz="1600" b="1" i="0" u="sng" dirty="0">
                  <a:solidFill>
                    <a:schemeClr val="bg1"/>
                  </a:solidFill>
                  <a:effectLst/>
                  <a:hlinkClick r:id="rId5">
                    <a:extLst>
                      <a:ext uri="{A12FA001-AC4F-418D-AE19-62706E023703}">
                        <ahyp:hlinkClr xmlns:ahyp="http://schemas.microsoft.com/office/drawing/2018/hyperlinkcolor" val="tx"/>
                      </a:ext>
                    </a:extLst>
                  </a:hlinkClick>
                </a:rPr>
                <a:t>Pixabay</a:t>
              </a:r>
              <a:r>
                <a:rPr lang="en-US" sz="1600" b="1" i="0" dirty="0">
                  <a:solidFill>
                    <a:schemeClr val="bg1"/>
                  </a:solidFill>
                  <a:effectLst/>
                </a:rPr>
                <a:t> </a:t>
              </a:r>
              <a:endParaRPr lang="en-CA" sz="1600" b="1" dirty="0">
                <a:solidFill>
                  <a:schemeClr val="bg1"/>
                </a:solidFill>
              </a:endParaRPr>
            </a:p>
          </p:txBody>
        </p:sp>
      </p:grpSp>
    </p:spTree>
    <p:extLst>
      <p:ext uri="{BB962C8B-B14F-4D97-AF65-F5344CB8AC3E}">
        <p14:creationId xmlns:p14="http://schemas.microsoft.com/office/powerpoint/2010/main" val="265039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Orientalism and power: When will we stop stereotyping people? | A-Z of ISMs Episode 15 - BBC Ideas">
            <a:hlinkClick r:id="" action="ppaction://media"/>
            <a:extLst>
              <a:ext uri="{FF2B5EF4-FFF2-40B4-BE49-F238E27FC236}">
                <a16:creationId xmlns:a16="http://schemas.microsoft.com/office/drawing/2014/main" id="{DFE5EFF1-176C-437C-979D-91C9D5D4D0CD}"/>
              </a:ext>
            </a:extLst>
          </p:cNvPr>
          <p:cNvPicPr>
            <a:picLocks noRot="1" noChangeAspect="1"/>
          </p:cNvPicPr>
          <p:nvPr>
            <a:videoFile r:link="rId1"/>
          </p:nvPr>
        </p:nvPicPr>
        <p:blipFill>
          <a:blip r:embed="rId4"/>
          <a:stretch>
            <a:fillRect/>
          </a:stretch>
        </p:blipFill>
        <p:spPr>
          <a:xfrm>
            <a:off x="26973" y="0"/>
            <a:ext cx="12192000" cy="6888480"/>
          </a:xfrm>
          <a:prstGeom prst="rect">
            <a:avLst/>
          </a:prstGeom>
        </p:spPr>
      </p:pic>
      <p:pic>
        <p:nvPicPr>
          <p:cNvPr id="17410" name="Picture 2">
            <a:hlinkClick r:id="rId5"/>
            <a:extLst>
              <a:ext uri="{FF2B5EF4-FFF2-40B4-BE49-F238E27FC236}">
                <a16:creationId xmlns:a16="http://schemas.microsoft.com/office/drawing/2014/main" id="{0EFD2351-0AC0-4C56-AD5F-E6189A763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73" y="-793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lstStyle/>
          <a:p>
            <a:pPr algn="ctr"/>
            <a:r>
              <a:rPr lang="en-CA" dirty="0"/>
              <a:t>Representation and Gender</a:t>
            </a:r>
          </a:p>
        </p:txBody>
      </p:sp>
      <p:sp>
        <p:nvSpPr>
          <p:cNvPr id="3" name="Content Placeholder 2"/>
          <p:cNvSpPr>
            <a:spLocks noGrp="1"/>
          </p:cNvSpPr>
          <p:nvPr>
            <p:ph idx="1"/>
          </p:nvPr>
        </p:nvSpPr>
        <p:spPr>
          <a:xfrm>
            <a:off x="6174948" y="1597908"/>
            <a:ext cx="5645578" cy="5020096"/>
          </a:xfrm>
        </p:spPr>
        <p:txBody>
          <a:bodyPr>
            <a:normAutofit fontScale="92500" lnSpcReduction="20000"/>
          </a:bodyPr>
          <a:lstStyle/>
          <a:p>
            <a:r>
              <a:rPr lang="en-CA" dirty="0"/>
              <a:t>Thinking about representation means thinking about how different groups figure in the media.</a:t>
            </a:r>
          </a:p>
          <a:p>
            <a:r>
              <a:rPr lang="en-CA" dirty="0"/>
              <a:t>Many scholars and critics have focused on the way women are depicted in advertisements, Hollywood films, </a:t>
            </a:r>
            <a:br>
              <a:rPr lang="en-CA" dirty="0"/>
            </a:br>
            <a:r>
              <a:rPr lang="en-CA" dirty="0"/>
              <a:t>and television.</a:t>
            </a:r>
          </a:p>
          <a:p>
            <a:r>
              <a:rPr lang="en-CA" dirty="0"/>
              <a:t>Remember that representation is not only about </a:t>
            </a:r>
            <a:r>
              <a:rPr lang="en-CA" b="1" i="1" dirty="0">
                <a:solidFill>
                  <a:srgbClr val="FF0000"/>
                </a:solidFill>
              </a:rPr>
              <a:t>who</a:t>
            </a:r>
            <a:r>
              <a:rPr lang="en-CA" dirty="0"/>
              <a:t> is portrayed in the media, but also </a:t>
            </a:r>
            <a:r>
              <a:rPr lang="en-CA" b="1" i="1" dirty="0">
                <a:solidFill>
                  <a:srgbClr val="FF0000"/>
                </a:solidFill>
              </a:rPr>
              <a:t>how</a:t>
            </a:r>
            <a:r>
              <a:rPr lang="en-CA" dirty="0"/>
              <a:t> they are portrayed.</a:t>
            </a:r>
          </a:p>
          <a:p>
            <a:r>
              <a:rPr lang="en-CA" dirty="0"/>
              <a:t>Think about the most recent movies you have seen. Are </a:t>
            </a:r>
            <a:r>
              <a:rPr lang="en-CA" dirty="0">
                <a:solidFill>
                  <a:srgbClr val="FF0000"/>
                </a:solidFill>
              </a:rPr>
              <a:t>both women and men featured as central characters</a:t>
            </a:r>
            <a:r>
              <a:rPr lang="en-CA" dirty="0"/>
              <a:t>? Are they featured in the same way? Are they represented fairly?</a:t>
            </a:r>
          </a:p>
          <a:p>
            <a:pPr marL="393192" lvl="1" indent="0">
              <a:buNone/>
            </a:pPr>
            <a:endParaRPr lang="en-CA" dirty="0"/>
          </a:p>
        </p:txBody>
      </p:sp>
      <p:grpSp>
        <p:nvGrpSpPr>
          <p:cNvPr id="7" name="Group 6">
            <a:extLst>
              <a:ext uri="{FF2B5EF4-FFF2-40B4-BE49-F238E27FC236}">
                <a16:creationId xmlns:a16="http://schemas.microsoft.com/office/drawing/2014/main" id="{F09BABE3-B518-48C1-5FC0-D96684826211}"/>
              </a:ext>
            </a:extLst>
          </p:cNvPr>
          <p:cNvGrpSpPr/>
          <p:nvPr/>
        </p:nvGrpSpPr>
        <p:grpSpPr>
          <a:xfrm>
            <a:off x="1" y="2323070"/>
            <a:ext cx="6096000" cy="4152358"/>
            <a:chOff x="1" y="2323070"/>
            <a:chExt cx="6096000" cy="4152358"/>
          </a:xfrm>
        </p:grpSpPr>
        <p:pic>
          <p:nvPicPr>
            <p:cNvPr id="4" name="Picture 2" descr="Collection of journalist profession Free Vector">
              <a:extLst>
                <a:ext uri="{FF2B5EF4-FFF2-40B4-BE49-F238E27FC236}">
                  <a16:creationId xmlns:a16="http://schemas.microsoft.com/office/drawing/2014/main" id="{4A8D8E1F-CD36-4769-6095-A4C1146CC9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5" t="9388" r="6835" b="11651"/>
            <a:stretch/>
          </p:blipFill>
          <p:spPr bwMode="auto">
            <a:xfrm>
              <a:off x="371475" y="2323070"/>
              <a:ext cx="5473272" cy="33486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AFE52DB-7F0D-FD94-712B-5A6F89A95729}"/>
                </a:ext>
              </a:extLst>
            </p:cNvPr>
            <p:cNvSpPr txBox="1"/>
            <p:nvPr/>
          </p:nvSpPr>
          <p:spPr>
            <a:xfrm>
              <a:off x="1" y="6106096"/>
              <a:ext cx="6096000" cy="369332"/>
            </a:xfrm>
            <a:prstGeom prst="rect">
              <a:avLst/>
            </a:prstGeom>
            <a:noFill/>
          </p:spPr>
          <p:txBody>
            <a:bodyPr wrap="square">
              <a:spAutoFit/>
            </a:bodyPr>
            <a:lstStyle/>
            <a:p>
              <a:pPr algn="ctr"/>
              <a:r>
                <a:rPr lang="en-CA" b="1" dirty="0">
                  <a:hlinkClick r:id="rId4"/>
                </a:rPr>
                <a:t>Image by </a:t>
              </a:r>
              <a:r>
                <a:rPr lang="en-CA" b="1" dirty="0" err="1">
                  <a:hlinkClick r:id="rId4"/>
                </a:rPr>
                <a:t>pikisuperstar</a:t>
              </a:r>
              <a:r>
                <a:rPr lang="en-CA" b="1" dirty="0">
                  <a:hlinkClick r:id="rId4"/>
                </a:rPr>
                <a:t> - freepik.com</a:t>
              </a:r>
              <a:endParaRPr lang="en-CA" b="1" dirty="0"/>
            </a:p>
          </p:txBody>
        </p:sp>
      </p:grpSp>
    </p:spTree>
    <p:extLst>
      <p:ext uri="{BB962C8B-B14F-4D97-AF65-F5344CB8AC3E}">
        <p14:creationId xmlns:p14="http://schemas.microsoft.com/office/powerpoint/2010/main" val="3140146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33261517-22D1-4449-4396-3C4642688C9C}"/>
              </a:ext>
            </a:extLst>
          </p:cNvPr>
          <p:cNvPicPr>
            <a:picLocks noChangeAspect="1"/>
          </p:cNvPicPr>
          <p:nvPr/>
        </p:nvPicPr>
        <p:blipFill rotWithShape="1">
          <a:blip r:embed="rId4"/>
          <a:srcRect l="13160" t="10000" r="13593" b="8952"/>
          <a:stretch/>
        </p:blipFill>
        <p:spPr>
          <a:xfrm>
            <a:off x="2072499" y="1454150"/>
            <a:ext cx="8930119" cy="5403850"/>
          </a:xfrm>
          <a:prstGeom prst="rect">
            <a:avLst/>
          </a:prstGeom>
        </p:spPr>
      </p:pic>
      <p:grpSp>
        <p:nvGrpSpPr>
          <p:cNvPr id="3" name="Group 2">
            <a:extLst>
              <a:ext uri="{FF2B5EF4-FFF2-40B4-BE49-F238E27FC236}">
                <a16:creationId xmlns:a16="http://schemas.microsoft.com/office/drawing/2014/main" id="{8B888B39-C339-4711-B43B-579746C1CFEF}"/>
              </a:ext>
            </a:extLst>
          </p:cNvPr>
          <p:cNvGrpSpPr/>
          <p:nvPr/>
        </p:nvGrpSpPr>
        <p:grpSpPr>
          <a:xfrm>
            <a:off x="0" y="1528379"/>
            <a:ext cx="2628899" cy="1997865"/>
            <a:chOff x="2592388" y="841829"/>
            <a:chExt cx="7005637" cy="5324022"/>
          </a:xfrm>
        </p:grpSpPr>
        <p:pic>
          <p:nvPicPr>
            <p:cNvPr id="2050" name="Picture 2" descr="btflogo-update-13-nov-blacker">
              <a:hlinkClick r:id="rId5"/>
              <a:extLst>
                <a:ext uri="{FF2B5EF4-FFF2-40B4-BE49-F238E27FC236}">
                  <a16:creationId xmlns:a16="http://schemas.microsoft.com/office/drawing/2014/main" id="{CED6B861-BBEA-41D7-993F-771B536720A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2275" b="10093"/>
            <a:stretch/>
          </p:blipFill>
          <p:spPr bwMode="auto">
            <a:xfrm>
              <a:off x="2592388" y="841829"/>
              <a:ext cx="7005637" cy="53240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24EA47-BCC8-4E86-B344-285EFBFB51AB}"/>
                </a:ext>
              </a:extLst>
            </p:cNvPr>
            <p:cNvSpPr/>
            <p:nvPr/>
          </p:nvSpPr>
          <p:spPr>
            <a:xfrm>
              <a:off x="5761919" y="5058833"/>
              <a:ext cx="1106312" cy="8015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 name="Title 1">
            <a:extLst>
              <a:ext uri="{FF2B5EF4-FFF2-40B4-BE49-F238E27FC236}">
                <a16:creationId xmlns:a16="http://schemas.microsoft.com/office/drawing/2014/main" id="{B5846EAC-243B-4327-9C69-44CD4774F356}"/>
              </a:ext>
            </a:extLst>
          </p:cNvPr>
          <p:cNvSpPr txBox="1">
            <a:spLocks/>
          </p:cNvSpPr>
          <p:nvPr/>
        </p:nvSpPr>
        <p:spPr>
          <a:xfrm>
            <a:off x="376187" y="316196"/>
            <a:ext cx="11444338" cy="98283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t>Representation and Gender</a:t>
            </a:r>
          </a:p>
        </p:txBody>
      </p:sp>
      <p:sp>
        <p:nvSpPr>
          <p:cNvPr id="10" name="TextBox 9">
            <a:hlinkClick r:id="rId3"/>
            <a:extLst>
              <a:ext uri="{FF2B5EF4-FFF2-40B4-BE49-F238E27FC236}">
                <a16:creationId xmlns:a16="http://schemas.microsoft.com/office/drawing/2014/main" id="{CE9480E5-2676-730A-57A9-09B355F728E4}"/>
              </a:ext>
            </a:extLst>
          </p:cNvPr>
          <p:cNvSpPr txBox="1"/>
          <p:nvPr/>
        </p:nvSpPr>
        <p:spPr>
          <a:xfrm>
            <a:off x="3048000" y="6557263"/>
            <a:ext cx="6096000" cy="338554"/>
          </a:xfrm>
          <a:prstGeom prst="rect">
            <a:avLst/>
          </a:prstGeom>
          <a:noFill/>
        </p:spPr>
        <p:txBody>
          <a:bodyPr wrap="square">
            <a:spAutoFit/>
          </a:bodyPr>
          <a:lstStyle/>
          <a:p>
            <a:pPr algn="ctr"/>
            <a:r>
              <a:rPr lang="en-CA" sz="1600" b="1" dirty="0"/>
              <a:t>Image by </a:t>
            </a:r>
            <a:r>
              <a:rPr lang="en-CA" sz="1600" b="1" dirty="0" err="1"/>
              <a:t>pch.vector</a:t>
            </a:r>
            <a:r>
              <a:rPr lang="en-CA" sz="1600" b="1" dirty="0"/>
              <a:t> - freepik.com</a:t>
            </a:r>
          </a:p>
        </p:txBody>
      </p:sp>
    </p:spTree>
    <p:extLst>
      <p:ext uri="{BB962C8B-B14F-4D97-AF65-F5344CB8AC3E}">
        <p14:creationId xmlns:p14="http://schemas.microsoft.com/office/powerpoint/2010/main" val="3699103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25425"/>
            <a:ext cx="5858060" cy="1028417"/>
          </a:xfrm>
        </p:spPr>
        <p:txBody>
          <a:bodyPr>
            <a:noAutofit/>
          </a:bodyPr>
          <a:lstStyle/>
          <a:p>
            <a:r>
              <a:rPr lang="en-US" altLang="en-US" dirty="0">
                <a:ea typeface="ＭＳ Ｐゴシック" panose="020B0600070205080204" pitchFamily="34" charset="-128"/>
              </a:rPr>
              <a:t>MEDIA Stereotypes</a:t>
            </a:r>
            <a:endParaRPr lang="en-CA" dirty="0"/>
          </a:p>
        </p:txBody>
      </p:sp>
      <p:sp>
        <p:nvSpPr>
          <p:cNvPr id="3" name="Content Placeholder 2"/>
          <p:cNvSpPr>
            <a:spLocks noGrp="1"/>
          </p:cNvSpPr>
          <p:nvPr>
            <p:ph idx="1"/>
          </p:nvPr>
        </p:nvSpPr>
        <p:spPr>
          <a:xfrm>
            <a:off x="371475" y="1697039"/>
            <a:ext cx="4645025" cy="4935536"/>
          </a:xfrm>
        </p:spPr>
        <p:txBody>
          <a:bodyPr>
            <a:normAutofit lnSpcReduction="10000"/>
          </a:bodyPr>
          <a:lstStyle/>
          <a:p>
            <a:pPr marL="0" indent="0">
              <a:buNone/>
            </a:pPr>
            <a:r>
              <a:rPr lang="en-US" sz="2400" dirty="0"/>
              <a:t>Mass media has a huge reach in society and is a key filter through which people learn about each other.</a:t>
            </a:r>
          </a:p>
          <a:p>
            <a:pPr marL="0" indent="0">
              <a:buNone/>
            </a:pPr>
            <a:r>
              <a:rPr lang="en-US" sz="2400" dirty="0"/>
              <a:t>However, countless studies have demonstrated that media continues to reproduce ethnic and racial stereotypes, with often harmful effects in their display of people and cultures.</a:t>
            </a:r>
          </a:p>
          <a:p>
            <a:pPr marL="0" indent="0">
              <a:buNone/>
            </a:pPr>
            <a:endParaRPr lang="en-US" sz="2400" dirty="0"/>
          </a:p>
          <a:p>
            <a:pPr marL="0" indent="0">
              <a:buNone/>
            </a:pPr>
            <a:r>
              <a:rPr lang="en-US" sz="2400" dirty="0"/>
              <a:t>Very often, when other cultures are represented, they are shown only in narrowly stereotyped roles.</a:t>
            </a:r>
          </a:p>
        </p:txBody>
      </p:sp>
      <p:sp>
        <p:nvSpPr>
          <p:cNvPr id="6" name="TextBox 5">
            <a:hlinkClick r:id="rId3"/>
            <a:extLst>
              <a:ext uri="{FF2B5EF4-FFF2-40B4-BE49-F238E27FC236}">
                <a16:creationId xmlns:a16="http://schemas.microsoft.com/office/drawing/2014/main" id="{2F8F6826-A0D0-4CD3-9311-5D79CC6CD4EC}"/>
              </a:ext>
            </a:extLst>
          </p:cNvPr>
          <p:cNvSpPr txBox="1"/>
          <p:nvPr/>
        </p:nvSpPr>
        <p:spPr>
          <a:xfrm>
            <a:off x="1744168" y="6350176"/>
            <a:ext cx="8703664" cy="369332"/>
          </a:xfrm>
          <a:prstGeom prst="rect">
            <a:avLst/>
          </a:prstGeom>
          <a:noFill/>
        </p:spPr>
        <p:txBody>
          <a:bodyPr wrap="square">
            <a:spAutoFit/>
          </a:bodyPr>
          <a:lstStyle/>
          <a:p>
            <a:r>
              <a:rPr lang="en-CA" b="1" dirty="0"/>
              <a:t>https://www.businessinsider.com/the-10-most-racist-ads-of-the-modern-era-2012-6</a:t>
            </a:r>
          </a:p>
        </p:txBody>
      </p:sp>
      <p:grpSp>
        <p:nvGrpSpPr>
          <p:cNvPr id="5" name="Group 4">
            <a:extLst>
              <a:ext uri="{FF2B5EF4-FFF2-40B4-BE49-F238E27FC236}">
                <a16:creationId xmlns:a16="http://schemas.microsoft.com/office/drawing/2014/main" id="{439F3B28-1860-4FD0-B934-08624EB40ED5}"/>
              </a:ext>
            </a:extLst>
          </p:cNvPr>
          <p:cNvGrpSpPr/>
          <p:nvPr/>
        </p:nvGrpSpPr>
        <p:grpSpPr>
          <a:xfrm>
            <a:off x="6084887" y="0"/>
            <a:ext cx="6096001" cy="5650332"/>
            <a:chOff x="6084887" y="0"/>
            <a:chExt cx="6096001" cy="5650332"/>
          </a:xfrm>
        </p:grpSpPr>
        <p:pic>
          <p:nvPicPr>
            <p:cNvPr id="16386" name="Picture 2" descr="Sony PSP Racist Ad">
              <a:extLst>
                <a:ext uri="{FF2B5EF4-FFF2-40B4-BE49-F238E27FC236}">
                  <a16:creationId xmlns:a16="http://schemas.microsoft.com/office/drawing/2014/main" id="{E8C0E5A5-2763-4EAC-8A32-150B8D9E55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06" r="15646"/>
            <a:stretch/>
          </p:blipFill>
          <p:spPr bwMode="auto">
            <a:xfrm>
              <a:off x="6084887" y="0"/>
              <a:ext cx="6096001" cy="5613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5"/>
              <a:extLst>
                <a:ext uri="{FF2B5EF4-FFF2-40B4-BE49-F238E27FC236}">
                  <a16:creationId xmlns:a16="http://schemas.microsoft.com/office/drawing/2014/main" id="{80648917-2DAA-48D3-B2F5-97A0D8BD85A1}"/>
                </a:ext>
              </a:extLst>
            </p:cNvPr>
            <p:cNvSpPr txBox="1"/>
            <p:nvPr/>
          </p:nvSpPr>
          <p:spPr>
            <a:xfrm>
              <a:off x="6229534" y="5281000"/>
              <a:ext cx="5951353" cy="369332"/>
            </a:xfrm>
            <a:prstGeom prst="rect">
              <a:avLst/>
            </a:prstGeom>
            <a:noFill/>
          </p:spPr>
          <p:txBody>
            <a:bodyPr wrap="square">
              <a:spAutoFit/>
            </a:bodyPr>
            <a:lstStyle/>
            <a:p>
              <a:pPr algn="ctr"/>
              <a:r>
                <a:rPr lang="en-CA" b="1" i="0" dirty="0">
                  <a:solidFill>
                    <a:srgbClr val="FFFFFF"/>
                  </a:solidFill>
                  <a:effectLst/>
                  <a:latin typeface="Calibri" panose="020F0502020204030204" pitchFamily="34" charset="0"/>
                </a:rPr>
                <a:t>PHOTO  BY BDGAMERS - (CC BY-NC-SA 2.0)</a:t>
              </a:r>
            </a:p>
          </p:txBody>
        </p:sp>
      </p:grpSp>
    </p:spTree>
    <p:extLst>
      <p:ext uri="{BB962C8B-B14F-4D97-AF65-F5344CB8AC3E}">
        <p14:creationId xmlns:p14="http://schemas.microsoft.com/office/powerpoint/2010/main" val="44344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White Riots vs. Black Protests • BRAVE NEW FILMS">
            <a:hlinkClick r:id="" action="ppaction://media"/>
            <a:extLst>
              <a:ext uri="{FF2B5EF4-FFF2-40B4-BE49-F238E27FC236}">
                <a16:creationId xmlns:a16="http://schemas.microsoft.com/office/drawing/2014/main" id="{2787075B-0F16-41D8-9D72-5BAD9A417AA8}"/>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AEC5DE95-34D2-4325-9FB2-6F90BA57DBAB}"/>
              </a:ext>
            </a:extLst>
          </p:cNvPr>
          <p:cNvGrpSpPr/>
          <p:nvPr/>
        </p:nvGrpSpPr>
        <p:grpSpPr>
          <a:xfrm>
            <a:off x="0" y="-30163"/>
            <a:ext cx="12203112" cy="6880226"/>
            <a:chOff x="-11112" y="7937"/>
            <a:chExt cx="12203112" cy="6880226"/>
          </a:xfrm>
        </p:grpSpPr>
        <p:pic>
          <p:nvPicPr>
            <p:cNvPr id="5" name="Picture 4">
              <a:extLst>
                <a:ext uri="{FF2B5EF4-FFF2-40B4-BE49-F238E27FC236}">
                  <a16:creationId xmlns:a16="http://schemas.microsoft.com/office/drawing/2014/main" id="{20FD5365-253C-4003-9170-E593F926AF84}"/>
                </a:ext>
              </a:extLst>
            </p:cNvPr>
            <p:cNvPicPr>
              <a:picLocks noChangeAspect="1"/>
            </p:cNvPicPr>
            <p:nvPr/>
          </p:nvPicPr>
          <p:blipFill rotWithShape="1">
            <a:blip r:embed="rId5"/>
            <a:srcRect l="13945" t="38104" r="9625" b="59468"/>
            <a:stretch/>
          </p:blipFill>
          <p:spPr>
            <a:xfrm>
              <a:off x="0" y="4592847"/>
              <a:ext cx="12192000" cy="2295316"/>
            </a:xfrm>
            <a:prstGeom prst="rect">
              <a:avLst/>
            </a:prstGeom>
          </p:spPr>
        </p:pic>
        <p:pic>
          <p:nvPicPr>
            <p:cNvPr id="4" name="Picture 3">
              <a:hlinkClick r:id="rId6"/>
              <a:extLst>
                <a:ext uri="{FF2B5EF4-FFF2-40B4-BE49-F238E27FC236}">
                  <a16:creationId xmlns:a16="http://schemas.microsoft.com/office/drawing/2014/main" id="{5F16FA15-E0FB-45FB-83C5-5C2D0BEB4D6D}"/>
                </a:ext>
              </a:extLst>
            </p:cNvPr>
            <p:cNvPicPr>
              <a:picLocks noChangeAspect="1"/>
            </p:cNvPicPr>
            <p:nvPr/>
          </p:nvPicPr>
          <p:blipFill rotWithShape="1">
            <a:blip r:embed="rId5"/>
            <a:srcRect l="13945" r="9625" b="59468"/>
            <a:stretch/>
          </p:blipFill>
          <p:spPr>
            <a:xfrm>
              <a:off x="-11112" y="1249363"/>
              <a:ext cx="12203112" cy="4041059"/>
            </a:xfrm>
            <a:prstGeom prst="rect">
              <a:avLst/>
            </a:prstGeom>
          </p:spPr>
        </p:pic>
        <p:pic>
          <p:nvPicPr>
            <p:cNvPr id="6" name="Picture 5">
              <a:extLst>
                <a:ext uri="{FF2B5EF4-FFF2-40B4-BE49-F238E27FC236}">
                  <a16:creationId xmlns:a16="http://schemas.microsoft.com/office/drawing/2014/main" id="{3F087676-FCBA-445F-B544-00D790734A0C}"/>
                </a:ext>
              </a:extLst>
            </p:cNvPr>
            <p:cNvPicPr>
              <a:picLocks noChangeAspect="1"/>
            </p:cNvPicPr>
            <p:nvPr/>
          </p:nvPicPr>
          <p:blipFill rotWithShape="1">
            <a:blip r:embed="rId5"/>
            <a:srcRect l="13945" r="9625" b="96081"/>
            <a:stretch/>
          </p:blipFill>
          <p:spPr>
            <a:xfrm>
              <a:off x="-11112" y="7937"/>
              <a:ext cx="12203112" cy="1260476"/>
            </a:xfrm>
            <a:prstGeom prst="rect">
              <a:avLst/>
            </a:prstGeom>
          </p:spPr>
        </p:pic>
      </p:grpSp>
    </p:spTree>
    <p:extLst>
      <p:ext uri="{BB962C8B-B14F-4D97-AF65-F5344CB8AC3E}">
        <p14:creationId xmlns:p14="http://schemas.microsoft.com/office/powerpoint/2010/main" val="100699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The Problem With Apu - Official Trailer | truTV">
            <a:hlinkClick r:id="" action="ppaction://media"/>
            <a:extLst>
              <a:ext uri="{FF2B5EF4-FFF2-40B4-BE49-F238E27FC236}">
                <a16:creationId xmlns:a16="http://schemas.microsoft.com/office/drawing/2014/main" id="{F58B7492-E54F-4A7D-910F-81AB5F25B75D}"/>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grpSp>
        <p:nvGrpSpPr>
          <p:cNvPr id="3" name="Group 2">
            <a:extLst>
              <a:ext uri="{FF2B5EF4-FFF2-40B4-BE49-F238E27FC236}">
                <a16:creationId xmlns:a16="http://schemas.microsoft.com/office/drawing/2014/main" id="{819E98A5-87DE-4CA7-AED6-A21211FFB1B4}"/>
              </a:ext>
            </a:extLst>
          </p:cNvPr>
          <p:cNvGrpSpPr/>
          <p:nvPr/>
        </p:nvGrpSpPr>
        <p:grpSpPr>
          <a:xfrm>
            <a:off x="0" y="-15557"/>
            <a:ext cx="12192000" cy="6865620"/>
            <a:chOff x="-11112" y="22860"/>
            <a:chExt cx="12192000" cy="6865620"/>
          </a:xfrm>
        </p:grpSpPr>
        <p:sp>
          <p:nvSpPr>
            <p:cNvPr id="5" name="Rectangle 4">
              <a:hlinkClick r:id="rId5"/>
              <a:extLst>
                <a:ext uri="{FF2B5EF4-FFF2-40B4-BE49-F238E27FC236}">
                  <a16:creationId xmlns:a16="http://schemas.microsoft.com/office/drawing/2014/main" id="{AD323E00-37F3-405F-97D5-DC41C2360B08}"/>
                </a:ext>
              </a:extLst>
            </p:cNvPr>
            <p:cNvSpPr/>
            <p:nvPr/>
          </p:nvSpPr>
          <p:spPr>
            <a:xfrm>
              <a:off x="-11112" y="23177"/>
              <a:ext cx="12192000" cy="6865303"/>
            </a:xfrm>
            <a:prstGeom prst="rect">
              <a:avLst/>
            </a:prstGeom>
            <a:solidFill>
              <a:srgbClr val="FED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2" descr="The Problem with Apu (2017) - IMDb">
              <a:extLst>
                <a:ext uri="{FF2B5EF4-FFF2-40B4-BE49-F238E27FC236}">
                  <a16:creationId xmlns:a16="http://schemas.microsoft.com/office/drawing/2014/main" id="{2293D3B6-DA70-4FDA-B812-5C9FE78C48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082"/>
            <a:stretch/>
          </p:blipFill>
          <p:spPr bwMode="auto">
            <a:xfrm>
              <a:off x="3970337" y="22860"/>
              <a:ext cx="4438651" cy="6858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943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pu Nahasapeemapetilon Wallpapers - Wallpaper Cave">
            <a:extLst>
              <a:ext uri="{FF2B5EF4-FFF2-40B4-BE49-F238E27FC236}">
                <a16:creationId xmlns:a16="http://schemas.microsoft.com/office/drawing/2014/main" id="{9294CABA-263F-42BD-A792-75EBCBCC3C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8" b="14182"/>
          <a:stretch/>
        </p:blipFill>
        <p:spPr bwMode="auto">
          <a:xfrm>
            <a:off x="-30996" y="0"/>
            <a:ext cx="12222996" cy="68500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D3BB3-AB0E-4172-A8FF-55ED6134130A}"/>
              </a:ext>
            </a:extLst>
          </p:cNvPr>
          <p:cNvSpPr/>
          <p:nvPr/>
        </p:nvSpPr>
        <p:spPr>
          <a:xfrm>
            <a:off x="-30996" y="-7938"/>
            <a:ext cx="12413496" cy="6967537"/>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i="0" dirty="0">
                <a:solidFill>
                  <a:srgbClr val="3B3B3B"/>
                </a:solidFill>
                <a:effectLst/>
                <a:latin typeface="Calibri" panose="020F0502020204030204" pitchFamily="34" charset="0"/>
              </a:rPr>
              <a:t>Fox/Ringer illustration</a:t>
            </a:r>
            <a:endParaRPr lang="en-US" dirty="0"/>
          </a:p>
        </p:txBody>
      </p:sp>
      <p:sp>
        <p:nvSpPr>
          <p:cNvPr id="6" name="Rectangle 5">
            <a:extLst>
              <a:ext uri="{FF2B5EF4-FFF2-40B4-BE49-F238E27FC236}">
                <a16:creationId xmlns:a16="http://schemas.microsoft.com/office/drawing/2014/main" id="{EF02C2B9-7CED-4AA1-AFD5-7132F9704FCD}"/>
              </a:ext>
            </a:extLst>
          </p:cNvPr>
          <p:cNvSpPr/>
          <p:nvPr/>
        </p:nvSpPr>
        <p:spPr>
          <a:xfrm>
            <a:off x="-30996" y="2669580"/>
            <a:ext cx="12222996"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2671240"/>
            <a:ext cx="12222996"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 OUT SESSION</a:t>
            </a:r>
          </a:p>
        </p:txBody>
      </p:sp>
      <p:sp>
        <p:nvSpPr>
          <p:cNvPr id="8" name="TextBox 7">
            <a:hlinkClick r:id="rId4"/>
            <a:extLst>
              <a:ext uri="{FF2B5EF4-FFF2-40B4-BE49-F238E27FC236}">
                <a16:creationId xmlns:a16="http://schemas.microsoft.com/office/drawing/2014/main" id="{0278B7FC-27A3-DD5C-0BF2-8BA4CB7DFE48}"/>
              </a:ext>
            </a:extLst>
          </p:cNvPr>
          <p:cNvSpPr txBox="1"/>
          <p:nvPr/>
        </p:nvSpPr>
        <p:spPr>
          <a:xfrm>
            <a:off x="228600" y="6469444"/>
            <a:ext cx="6210300" cy="369332"/>
          </a:xfrm>
          <a:prstGeom prst="rect">
            <a:avLst/>
          </a:prstGeom>
          <a:noFill/>
        </p:spPr>
        <p:txBody>
          <a:bodyPr wrap="square">
            <a:spAutoFit/>
          </a:bodyPr>
          <a:lstStyle/>
          <a:p>
            <a:r>
              <a:rPr lang="en-CA" b="1" i="0" dirty="0">
                <a:solidFill>
                  <a:schemeClr val="bg1"/>
                </a:solidFill>
                <a:effectLst/>
              </a:rPr>
              <a:t>Fox/Ringer illustration</a:t>
            </a:r>
            <a:endParaRPr lang="en-CA" b="1" dirty="0">
              <a:solidFill>
                <a:schemeClr val="bg1"/>
              </a:solidFill>
            </a:endParaRPr>
          </a:p>
        </p:txBody>
      </p:sp>
    </p:spTree>
    <p:extLst>
      <p:ext uri="{BB962C8B-B14F-4D97-AF65-F5344CB8AC3E}">
        <p14:creationId xmlns:p14="http://schemas.microsoft.com/office/powerpoint/2010/main" val="12441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E9A1079-5748-AE5D-3908-F7D3A8D4A03A}"/>
              </a:ext>
            </a:extLst>
          </p:cNvPr>
          <p:cNvGrpSpPr/>
          <p:nvPr/>
        </p:nvGrpSpPr>
        <p:grpSpPr>
          <a:xfrm>
            <a:off x="5222221" y="-306344"/>
            <a:ext cx="6858000" cy="7052936"/>
            <a:chOff x="5222221" y="-306344"/>
            <a:chExt cx="6858000" cy="7052936"/>
          </a:xfrm>
        </p:grpSpPr>
        <p:pic>
          <p:nvPicPr>
            <p:cNvPr id="18434" name="Picture 2" descr="Checklist, Clipboard, Questionnaire, Pen, Computer">
              <a:extLst>
                <a:ext uri="{FF2B5EF4-FFF2-40B4-BE49-F238E27FC236}">
                  <a16:creationId xmlns:a16="http://schemas.microsoft.com/office/drawing/2014/main" id="{605C63A3-5881-E08B-E7D4-748645F09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221" y="-306344"/>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4"/>
              <a:extLst>
                <a:ext uri="{FF2B5EF4-FFF2-40B4-BE49-F238E27FC236}">
                  <a16:creationId xmlns:a16="http://schemas.microsoft.com/office/drawing/2014/main" id="{BA03B661-39A0-E397-C58B-7CD435EE59FF}"/>
                </a:ext>
              </a:extLst>
            </p:cNvPr>
            <p:cNvSpPr txBox="1"/>
            <p:nvPr/>
          </p:nvSpPr>
          <p:spPr>
            <a:xfrm>
              <a:off x="6205362" y="6408038"/>
              <a:ext cx="5682191" cy="338554"/>
            </a:xfrm>
            <a:prstGeom prst="rect">
              <a:avLst/>
            </a:prstGeom>
            <a:noFill/>
          </p:spPr>
          <p:txBody>
            <a:bodyPr wrap="square">
              <a:spAutoFit/>
            </a:bodyPr>
            <a:lstStyle/>
            <a:p>
              <a:pPr algn="r"/>
              <a:r>
                <a:rPr lang="en-US" sz="1600" b="1" i="0" dirty="0">
                  <a:effectLst/>
                </a:rPr>
                <a:t>Image by </a:t>
              </a:r>
              <a:r>
                <a:rPr lang="en-US" sz="1600" b="1" i="0" u="sng" dirty="0">
                  <a:effectLst/>
                  <a:hlinkClick r:id="rId5">
                    <a:extLst>
                      <a:ext uri="{A12FA001-AC4F-418D-AE19-62706E023703}">
                        <ahyp:hlinkClr xmlns:ahyp="http://schemas.microsoft.com/office/drawing/2018/hyperlinkcolor" val="tx"/>
                      </a:ext>
                    </a:extLst>
                  </a:hlinkClick>
                </a:rPr>
                <a:t>Shahid Abdullah</a:t>
              </a:r>
              <a:r>
                <a:rPr lang="en-US" sz="1600" b="1" i="0" dirty="0">
                  <a:effectLst/>
                </a:rPr>
                <a:t> from </a:t>
              </a:r>
              <a:r>
                <a:rPr lang="en-US" sz="1600" b="1" i="0" u="sng" dirty="0" err="1">
                  <a:effectLst/>
                  <a:hlinkClick r:id="rId6">
                    <a:extLst>
                      <a:ext uri="{A12FA001-AC4F-418D-AE19-62706E023703}">
                        <ahyp:hlinkClr xmlns:ahyp="http://schemas.microsoft.com/office/drawing/2018/hyperlinkcolor" val="tx"/>
                      </a:ext>
                    </a:extLst>
                  </a:hlinkClick>
                </a:rPr>
                <a:t>Pixabay</a:t>
              </a:r>
              <a:r>
                <a:rPr lang="en-US" sz="1600" b="1" i="0" dirty="0">
                  <a:effectLst/>
                </a:rPr>
                <a:t> </a:t>
              </a:r>
              <a:endParaRPr lang="en-CA" sz="1600" b="1" dirty="0"/>
            </a:p>
          </p:txBody>
        </p:sp>
      </p:grpSp>
      <p:sp>
        <p:nvSpPr>
          <p:cNvPr id="10" name="Rectangle 9">
            <a:extLst>
              <a:ext uri="{FF2B5EF4-FFF2-40B4-BE49-F238E27FC236}">
                <a16:creationId xmlns:a16="http://schemas.microsoft.com/office/drawing/2014/main" id="{60DC005B-6161-4D23-9455-25A773B0A185}"/>
              </a:ext>
            </a:extLst>
          </p:cNvPr>
          <p:cNvSpPr/>
          <p:nvPr/>
        </p:nvSpPr>
        <p:spPr>
          <a:xfrm>
            <a:off x="-29203" y="7937"/>
            <a:ext cx="8830303"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D7B74275-7CBF-430B-8A98-39ADA2C6304D}"/>
              </a:ext>
            </a:extLst>
          </p:cNvPr>
          <p:cNvSpPr/>
          <p:nvPr/>
        </p:nvSpPr>
        <p:spPr>
          <a:xfrm>
            <a:off x="0" y="-7937"/>
            <a:ext cx="5907314"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371475" y="239996"/>
            <a:ext cx="11449050" cy="1325563"/>
          </a:xfrm>
        </p:spPr>
        <p:txBody>
          <a:bodyPr/>
          <a:lstStyle/>
          <a:p>
            <a:r>
              <a:rPr lang="en-CA" dirty="0"/>
              <a:t>AGENDA</a:t>
            </a:r>
          </a:p>
        </p:txBody>
      </p:sp>
      <p:sp>
        <p:nvSpPr>
          <p:cNvPr id="3" name="Content Placeholder 2"/>
          <p:cNvSpPr>
            <a:spLocks noGrp="1"/>
          </p:cNvSpPr>
          <p:nvPr>
            <p:ph idx="1"/>
          </p:nvPr>
        </p:nvSpPr>
        <p:spPr>
          <a:xfrm>
            <a:off x="1316441" y="1538288"/>
            <a:ext cx="3785909" cy="5208304"/>
          </a:xfrm>
        </p:spPr>
        <p:txBody>
          <a:bodyPr>
            <a:noAutofit/>
          </a:bodyPr>
          <a:lstStyle/>
          <a:p>
            <a:pPr algn="just"/>
            <a:r>
              <a:rPr lang="en-US" sz="1200" b="1" dirty="0"/>
              <a:t>UPDATE</a:t>
            </a:r>
          </a:p>
          <a:p>
            <a:pPr algn="just"/>
            <a:r>
              <a:rPr lang="en-US" sz="1200" b="1" dirty="0"/>
              <a:t>REVIEW LAST CLASS</a:t>
            </a:r>
          </a:p>
          <a:p>
            <a:pPr algn="just"/>
            <a:r>
              <a:rPr lang="en-US" sz="1200" b="1" dirty="0"/>
              <a:t>WHAT IS MEDIA</a:t>
            </a:r>
          </a:p>
          <a:p>
            <a:pPr algn="just"/>
            <a:r>
              <a:rPr lang="en-US" sz="1200" b="1" dirty="0"/>
              <a:t>MEDIA PERVASIVENSSS</a:t>
            </a:r>
          </a:p>
          <a:p>
            <a:pPr algn="just"/>
            <a:r>
              <a:rPr lang="en-US" sz="1200" b="1" dirty="0"/>
              <a:t>MEDIA LITERACY</a:t>
            </a:r>
          </a:p>
          <a:p>
            <a:pPr algn="just"/>
            <a:r>
              <a:rPr lang="en-US" sz="1200" b="1" dirty="0"/>
              <a:t>MEDIA SOCIALIZATION</a:t>
            </a:r>
          </a:p>
          <a:p>
            <a:pPr algn="just"/>
            <a:r>
              <a:rPr lang="en-US" sz="1200" b="1" dirty="0"/>
              <a:t>GENDERED MEDIA STEREOTYPES</a:t>
            </a:r>
          </a:p>
          <a:p>
            <a:pPr algn="just"/>
            <a:r>
              <a:rPr lang="en-US" sz="1200" b="1" dirty="0"/>
              <a:t>AWARENESS</a:t>
            </a:r>
          </a:p>
          <a:p>
            <a:pPr algn="just"/>
            <a:r>
              <a:rPr lang="en-US" sz="1200" b="1" dirty="0"/>
              <a:t>MEDIA BIAS</a:t>
            </a:r>
          </a:p>
          <a:p>
            <a:pPr algn="just"/>
            <a:r>
              <a:rPr lang="en-US" sz="1200" b="1" dirty="0"/>
              <a:t>MEDIA REPRESENTATION</a:t>
            </a:r>
          </a:p>
          <a:p>
            <a:pPr algn="just"/>
            <a:r>
              <a:rPr lang="en-US" sz="1200" b="1" dirty="0"/>
              <a:t>REPRESENTATION &amp; GENDER</a:t>
            </a:r>
          </a:p>
          <a:p>
            <a:pPr algn="just"/>
            <a:r>
              <a:rPr lang="en-US" sz="1200" b="1" dirty="0"/>
              <a:t>MEDIA STEREOTYPES</a:t>
            </a:r>
          </a:p>
          <a:p>
            <a:pPr algn="just"/>
            <a:r>
              <a:rPr lang="en-US" sz="1200" b="1" dirty="0"/>
              <a:t>MEDIA OWNERSHIP &amp; CONSOLIDATION</a:t>
            </a:r>
          </a:p>
          <a:p>
            <a:pPr algn="just"/>
            <a:r>
              <a:rPr lang="en-US" sz="1200" b="1" dirty="0"/>
              <a:t>MEDIA REGULATION</a:t>
            </a:r>
          </a:p>
          <a:p>
            <a:pPr algn="just"/>
            <a:r>
              <a:rPr lang="en-US" sz="1200" b="1" dirty="0"/>
              <a:t>BIG DATA </a:t>
            </a:r>
          </a:p>
          <a:p>
            <a:pPr algn="just"/>
            <a:r>
              <a:rPr lang="en-US" sz="1200" b="1" dirty="0"/>
              <a:t>MEDIA ADVERTISING</a:t>
            </a:r>
          </a:p>
          <a:p>
            <a:pPr algn="just"/>
            <a:r>
              <a:rPr lang="en-US" sz="1200" b="1" dirty="0"/>
              <a:t>SOCIAL MEDIA</a:t>
            </a:r>
          </a:p>
          <a:p>
            <a:pPr algn="just"/>
            <a:r>
              <a:rPr lang="en-US" sz="1200" b="1" dirty="0"/>
              <a:t>MEDIA &amp; POWER</a:t>
            </a:r>
          </a:p>
        </p:txBody>
      </p:sp>
    </p:spTree>
    <p:extLst>
      <p:ext uri="{BB962C8B-B14F-4D97-AF65-F5344CB8AC3E}">
        <p14:creationId xmlns:p14="http://schemas.microsoft.com/office/powerpoint/2010/main" val="357439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lat people asking questions illustration Free Vector">
            <a:extLst>
              <a:ext uri="{FF2B5EF4-FFF2-40B4-BE49-F238E27FC236}">
                <a16:creationId xmlns:a16="http://schemas.microsoft.com/office/drawing/2014/main" id="{F987A1A8-C9EB-0A9A-954B-D0F67AF29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285" y="1692608"/>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71476" y="225425"/>
            <a:ext cx="11449050" cy="1028417"/>
          </a:xfrm>
        </p:spPr>
        <p:txBody>
          <a:bodyPr>
            <a:noAutofit/>
          </a:bodyPr>
          <a:lstStyle/>
          <a:p>
            <a:r>
              <a:rPr lang="en-US" altLang="en-US" dirty="0">
                <a:ea typeface="ＭＳ Ｐゴシック" panose="020B0600070205080204" pitchFamily="34" charset="-128"/>
              </a:rPr>
              <a:t>MEDIA REPRESENTATION QUESTIONS?</a:t>
            </a:r>
            <a:endParaRPr lang="en-CA" dirty="0"/>
          </a:p>
        </p:txBody>
      </p:sp>
      <p:sp>
        <p:nvSpPr>
          <p:cNvPr id="5" name="Content Placeholder 2">
            <a:extLst>
              <a:ext uri="{FF2B5EF4-FFF2-40B4-BE49-F238E27FC236}">
                <a16:creationId xmlns:a16="http://schemas.microsoft.com/office/drawing/2014/main" id="{33491721-5FC8-4921-86A6-7139FDC716A4}"/>
              </a:ext>
            </a:extLst>
          </p:cNvPr>
          <p:cNvSpPr txBox="1">
            <a:spLocks/>
          </p:cNvSpPr>
          <p:nvPr/>
        </p:nvSpPr>
        <p:spPr>
          <a:xfrm>
            <a:off x="4927600" y="1825625"/>
            <a:ext cx="6892925"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Questions?</a:t>
            </a:r>
          </a:p>
          <a:p>
            <a:r>
              <a:rPr lang="en-US" dirty="0"/>
              <a:t>Considering the impact of representation</a:t>
            </a:r>
          </a:p>
          <a:p>
            <a:r>
              <a:rPr lang="en-US" dirty="0"/>
              <a:t>Is the depiction of APU Racist?</a:t>
            </a:r>
          </a:p>
          <a:p>
            <a:pPr lvl="1"/>
            <a:r>
              <a:rPr lang="en-US" dirty="0"/>
              <a:t>If so why has it continued as a character on this show? </a:t>
            </a:r>
          </a:p>
          <a:p>
            <a:r>
              <a:rPr lang="en-US" dirty="0"/>
              <a:t>Why is it important for all people to have fair representation in the media, both in front of and behind the camera, as well as in other forms of media?</a:t>
            </a:r>
          </a:p>
          <a:p>
            <a:r>
              <a:rPr lang="en-US" dirty="0"/>
              <a:t>How might we work towards including more diverse and authentic representations of different groups and people in the media?</a:t>
            </a:r>
          </a:p>
          <a:p>
            <a:r>
              <a:rPr lang="en-US" dirty="0"/>
              <a:t>Do you see yourself fairly represented in the media, whether in popular culture and/or the news?</a:t>
            </a:r>
            <a:endParaRPr lang="en-CA" dirty="0"/>
          </a:p>
        </p:txBody>
      </p:sp>
      <p:sp>
        <p:nvSpPr>
          <p:cNvPr id="8" name="Title 1">
            <a:extLst>
              <a:ext uri="{FF2B5EF4-FFF2-40B4-BE49-F238E27FC236}">
                <a16:creationId xmlns:a16="http://schemas.microsoft.com/office/drawing/2014/main" id="{A0B3B6E2-88D9-4387-8546-F45918A492F0}"/>
              </a:ext>
            </a:extLst>
          </p:cNvPr>
          <p:cNvSpPr txBox="1">
            <a:spLocks/>
          </p:cNvSpPr>
          <p:nvPr/>
        </p:nvSpPr>
        <p:spPr>
          <a:xfrm>
            <a:off x="6921499" y="6176963"/>
            <a:ext cx="4899025" cy="571783"/>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6000" b="0" spc="300" dirty="0">
                <a:solidFill>
                  <a:schemeClr val="tx1">
                    <a:alpha val="26000"/>
                  </a:schemeClr>
                </a:solidFill>
                <a:latin typeface="Alégre Sans" panose="02060606060101040101" pitchFamily="18" charset="0"/>
              </a:rPr>
              <a:t>BREAK OUT SESSION</a:t>
            </a:r>
          </a:p>
        </p:txBody>
      </p:sp>
      <p:sp>
        <p:nvSpPr>
          <p:cNvPr id="9" name="TextBox 8">
            <a:hlinkClick r:id="rId4"/>
            <a:extLst>
              <a:ext uri="{FF2B5EF4-FFF2-40B4-BE49-F238E27FC236}">
                <a16:creationId xmlns:a16="http://schemas.microsoft.com/office/drawing/2014/main" id="{BC51D0A9-4EC5-C87F-EC96-3EC7B16947C9}"/>
              </a:ext>
            </a:extLst>
          </p:cNvPr>
          <p:cNvSpPr txBox="1"/>
          <p:nvPr/>
        </p:nvSpPr>
        <p:spPr>
          <a:xfrm>
            <a:off x="371475" y="6331139"/>
            <a:ext cx="4556125" cy="338554"/>
          </a:xfrm>
          <a:prstGeom prst="rect">
            <a:avLst/>
          </a:prstGeom>
          <a:noFill/>
        </p:spPr>
        <p:txBody>
          <a:bodyPr wrap="square">
            <a:spAutoFit/>
          </a:bodyPr>
          <a:lstStyle/>
          <a:p>
            <a:pPr algn="ctr"/>
            <a:r>
              <a:rPr lang="en-CA" sz="1600" b="1" dirty="0"/>
              <a:t>Image by freepik.com</a:t>
            </a:r>
          </a:p>
        </p:txBody>
      </p:sp>
    </p:spTree>
    <p:extLst>
      <p:ext uri="{BB962C8B-B14F-4D97-AF65-F5344CB8AC3E}">
        <p14:creationId xmlns:p14="http://schemas.microsoft.com/office/powerpoint/2010/main" val="287723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24" name="Picture 4" descr="Free Person Dropping Paper On Box Stock Photo">
            <a:extLst>
              <a:ext uri="{FF2B5EF4-FFF2-40B4-BE49-F238E27FC236}">
                <a16:creationId xmlns:a16="http://schemas.microsoft.com/office/drawing/2014/main" id="{1EC8DE80-6FC5-BF20-29C5-3B4973BC57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162"/>
          <a:stretch/>
        </p:blipFill>
        <p:spPr bwMode="auto">
          <a:xfrm>
            <a:off x="0" y="21827"/>
            <a:ext cx="12192000" cy="68143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852E3C-60EC-4837-9628-9DB2C34D029B}"/>
              </a:ext>
            </a:extLst>
          </p:cNvPr>
          <p:cNvSpPr txBox="1">
            <a:spLocks/>
          </p:cNvSpPr>
          <p:nvPr/>
        </p:nvSpPr>
        <p:spPr>
          <a:xfrm>
            <a:off x="1524000" y="4677747"/>
            <a:ext cx="9144000" cy="14881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spcAft>
                <a:spcPts val="600"/>
              </a:spcAft>
            </a:pPr>
            <a:r>
              <a:rPr lang="en-US" dirty="0">
                <a:solidFill>
                  <a:srgbClr val="FFFFFF"/>
                </a:solidFill>
              </a:rPr>
              <a:t>MEDIA REPRESENTATION  POLL</a:t>
            </a:r>
          </a:p>
        </p:txBody>
      </p:sp>
      <p:sp>
        <p:nvSpPr>
          <p:cNvPr id="10" name="TextBox 9">
            <a:hlinkClick r:id="rId4"/>
            <a:extLst>
              <a:ext uri="{FF2B5EF4-FFF2-40B4-BE49-F238E27FC236}">
                <a16:creationId xmlns:a16="http://schemas.microsoft.com/office/drawing/2014/main" id="{08F1F9DB-8FD0-2C01-0460-4687114AB391}"/>
              </a:ext>
            </a:extLst>
          </p:cNvPr>
          <p:cNvSpPr txBox="1"/>
          <p:nvPr/>
        </p:nvSpPr>
        <p:spPr>
          <a:xfrm>
            <a:off x="1924050" y="6316344"/>
            <a:ext cx="8343900" cy="369332"/>
          </a:xfrm>
          <a:prstGeom prst="rect">
            <a:avLst/>
          </a:prstGeom>
          <a:noFill/>
        </p:spPr>
        <p:txBody>
          <a:bodyPr wrap="square">
            <a:spAutoFit/>
          </a:bodyPr>
          <a:lstStyle/>
          <a:p>
            <a:pPr algn="ctr"/>
            <a:r>
              <a:rPr lang="en-US" b="1" i="0" dirty="0">
                <a:effectLst/>
              </a:rPr>
              <a:t>Photo by Element5 Digital from </a:t>
            </a:r>
            <a:r>
              <a:rPr lang="en-US" b="1" i="0" dirty="0" err="1">
                <a:effectLst/>
              </a:rPr>
              <a:t>Pexels</a:t>
            </a:r>
            <a:endParaRPr lang="en-CA" b="1" dirty="0"/>
          </a:p>
        </p:txBody>
      </p:sp>
    </p:spTree>
    <p:extLst>
      <p:ext uri="{BB962C8B-B14F-4D97-AF65-F5344CB8AC3E}">
        <p14:creationId xmlns:p14="http://schemas.microsoft.com/office/powerpoint/2010/main" val="332346054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Shallow Focus Photography of Cafe Late Stock Photo">
            <a:extLst>
              <a:ext uri="{FF2B5EF4-FFF2-40B4-BE49-F238E27FC236}">
                <a16:creationId xmlns:a16="http://schemas.microsoft.com/office/drawing/2014/main" id="{3F08C08B-4639-432D-9FDE-C17DD94298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86" t="10265" r="1813" b="10357"/>
          <a:stretch/>
        </p:blipFill>
        <p:spPr bwMode="auto">
          <a:xfrm>
            <a:off x="0" y="-1"/>
            <a:ext cx="12192000" cy="68942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0"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hlinkClick r:id="rId4"/>
            <a:extLst>
              <a:ext uri="{FF2B5EF4-FFF2-40B4-BE49-F238E27FC236}">
                <a16:creationId xmlns:a16="http://schemas.microsoft.com/office/drawing/2014/main" id="{CD38ECDD-D1B0-4111-B7B3-588BA6D0822E}"/>
              </a:ext>
            </a:extLst>
          </p:cNvPr>
          <p:cNvSpPr txBox="1"/>
          <p:nvPr/>
        </p:nvSpPr>
        <p:spPr>
          <a:xfrm>
            <a:off x="6059488" y="6387068"/>
            <a:ext cx="3790950" cy="369332"/>
          </a:xfrm>
          <a:prstGeom prst="rect">
            <a:avLst/>
          </a:prstGeom>
          <a:noFill/>
        </p:spPr>
        <p:txBody>
          <a:bodyPr wrap="square">
            <a:spAutoFit/>
          </a:bodyPr>
          <a:lstStyle/>
          <a:p>
            <a:r>
              <a:rPr lang="fi-FI" b="1" i="0" dirty="0">
                <a:solidFill>
                  <a:schemeClr val="bg1"/>
                </a:solidFill>
                <a:effectLst/>
                <a:latin typeface="Calibri" panose="020F0502020204030204" pitchFamily="34" charset="0"/>
              </a:rPr>
              <a:t>Photo by Kevin Menajang Pexels.com</a:t>
            </a:r>
            <a:endParaRPr lang="en-CA" b="1" dirty="0">
              <a:solidFill>
                <a:schemeClr val="bg1"/>
              </a:solidFill>
            </a:endParaRPr>
          </a:p>
        </p:txBody>
      </p:sp>
    </p:spTree>
    <p:extLst>
      <p:ext uri="{BB962C8B-B14F-4D97-AF65-F5344CB8AC3E}">
        <p14:creationId xmlns:p14="http://schemas.microsoft.com/office/powerpoint/2010/main" val="2944163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163796"/>
            <a:ext cx="10515600" cy="1325563"/>
          </a:xfrm>
        </p:spPr>
        <p:txBody>
          <a:bodyPr>
            <a:normAutofit/>
          </a:bodyPr>
          <a:lstStyle/>
          <a:p>
            <a:r>
              <a:rPr lang="en-US" altLang="en-US" dirty="0">
                <a:ea typeface="ＭＳ Ｐゴシック" panose="020B0600070205080204" pitchFamily="34" charset="-128"/>
              </a:rPr>
              <a:t>MEDIA OWNERSHIP &amp; CONSOLIDATION</a:t>
            </a:r>
            <a:endParaRPr lang="en-CA" sz="8000" dirty="0">
              <a:latin typeface="Alégre Sans" panose="02060606060101040101" pitchFamily="18" charset="0"/>
            </a:endParaRPr>
          </a:p>
        </p:txBody>
      </p:sp>
      <p:sp>
        <p:nvSpPr>
          <p:cNvPr id="3" name="Content Placeholder 2"/>
          <p:cNvSpPr>
            <a:spLocks noGrp="1"/>
          </p:cNvSpPr>
          <p:nvPr>
            <p:ph idx="1"/>
          </p:nvPr>
        </p:nvSpPr>
        <p:spPr>
          <a:xfrm>
            <a:off x="376187" y="1480644"/>
            <a:ext cx="5605513" cy="4585268"/>
          </a:xfrm>
        </p:spPr>
        <p:txBody>
          <a:bodyPr>
            <a:noAutofit/>
          </a:bodyPr>
          <a:lstStyle/>
          <a:p>
            <a:r>
              <a:rPr lang="en-CA" b="1" dirty="0"/>
              <a:t>Media</a:t>
            </a:r>
            <a:r>
              <a:rPr lang="en-CA" dirty="0"/>
              <a:t> </a:t>
            </a:r>
            <a:r>
              <a:rPr lang="en-CA" b="1" dirty="0"/>
              <a:t>consolidation</a:t>
            </a:r>
            <a:r>
              <a:rPr lang="en-CA" dirty="0"/>
              <a:t>: </a:t>
            </a:r>
            <a:br>
              <a:rPr lang="en-CA" dirty="0"/>
            </a:br>
            <a:r>
              <a:rPr lang="en-CA" dirty="0"/>
              <a:t>The process of concentrating the ownership of media outlets by a small number of large corporations.</a:t>
            </a:r>
          </a:p>
          <a:p>
            <a:r>
              <a:rPr lang="en-CA" dirty="0"/>
              <a:t>Media Companies </a:t>
            </a:r>
            <a:br>
              <a:rPr lang="en-CA" dirty="0"/>
            </a:br>
            <a:r>
              <a:rPr lang="en-CA" dirty="0"/>
              <a:t>Globe and Mail &amp; The National Post are actually owned by individuals and corporations who have multiple business interests?</a:t>
            </a:r>
          </a:p>
          <a:p>
            <a:r>
              <a:rPr lang="en-CA" dirty="0"/>
              <a:t> What problems might this lead to?</a:t>
            </a:r>
          </a:p>
        </p:txBody>
      </p:sp>
      <p:grpSp>
        <p:nvGrpSpPr>
          <p:cNvPr id="5" name="Group 4">
            <a:extLst>
              <a:ext uri="{FF2B5EF4-FFF2-40B4-BE49-F238E27FC236}">
                <a16:creationId xmlns:a16="http://schemas.microsoft.com/office/drawing/2014/main" id="{2D14E83F-51F9-0803-6E34-151AC6898980}"/>
              </a:ext>
            </a:extLst>
          </p:cNvPr>
          <p:cNvGrpSpPr/>
          <p:nvPr/>
        </p:nvGrpSpPr>
        <p:grpSpPr>
          <a:xfrm>
            <a:off x="6811979" y="1557338"/>
            <a:ext cx="5447515" cy="5373729"/>
            <a:chOff x="6811979" y="1557338"/>
            <a:chExt cx="5447515" cy="5373729"/>
          </a:xfrm>
        </p:grpSpPr>
        <p:pic>
          <p:nvPicPr>
            <p:cNvPr id="14338" name="Picture 2" descr="Serious mature business leader wearing wristwatch Free Photo">
              <a:extLst>
                <a:ext uri="{FF2B5EF4-FFF2-40B4-BE49-F238E27FC236}">
                  <a16:creationId xmlns:a16="http://schemas.microsoft.com/office/drawing/2014/main" id="{A5D33CEC-08EF-DCC0-DDC9-74EA24B912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81" t="893" r="9389" b="-893"/>
            <a:stretch/>
          </p:blipFill>
          <p:spPr bwMode="auto">
            <a:xfrm flipH="1">
              <a:off x="6811979" y="1557338"/>
              <a:ext cx="5368909" cy="53403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6256B8A-971C-9E2D-9E77-B0FA2E6A1847}"/>
                </a:ext>
              </a:extLst>
            </p:cNvPr>
            <p:cNvSpPr/>
            <p:nvPr/>
          </p:nvSpPr>
          <p:spPr>
            <a:xfrm>
              <a:off x="6811979" y="5275262"/>
              <a:ext cx="5447515" cy="1655805"/>
            </a:xfrm>
            <a:prstGeom prst="rect">
              <a:avLst/>
            </a:prstGeom>
            <a:gradFill>
              <a:gsLst>
                <a:gs pos="87000">
                  <a:schemeClr val="tx1">
                    <a:lumMod val="95000"/>
                    <a:lumOff val="5000"/>
                  </a:schemeClr>
                </a:gs>
                <a:gs pos="17000">
                  <a:schemeClr val="tx1">
                    <a:lumMod val="95000"/>
                    <a:lumOff val="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hlinkClick r:id="rId4"/>
              <a:extLst>
                <a:ext uri="{FF2B5EF4-FFF2-40B4-BE49-F238E27FC236}">
                  <a16:creationId xmlns:a16="http://schemas.microsoft.com/office/drawing/2014/main" id="{1441A405-D457-A1E6-8ED5-2A3B332BFF0C}"/>
                </a:ext>
              </a:extLst>
            </p:cNvPr>
            <p:cNvSpPr txBox="1"/>
            <p:nvPr/>
          </p:nvSpPr>
          <p:spPr>
            <a:xfrm>
              <a:off x="6811979" y="6431593"/>
              <a:ext cx="5380021" cy="369332"/>
            </a:xfrm>
            <a:prstGeom prst="rect">
              <a:avLst/>
            </a:prstGeom>
            <a:noFill/>
          </p:spPr>
          <p:txBody>
            <a:bodyPr wrap="square">
              <a:spAutoFit/>
            </a:bodyPr>
            <a:lstStyle/>
            <a:p>
              <a:pPr algn="ctr"/>
              <a:r>
                <a:rPr lang="en-CA" b="1" dirty="0">
                  <a:solidFill>
                    <a:schemeClr val="bg1"/>
                  </a:solidFill>
                </a:rPr>
                <a:t>Photo by </a:t>
              </a:r>
              <a:r>
                <a:rPr lang="en-CA" b="1" dirty="0" err="1">
                  <a:solidFill>
                    <a:schemeClr val="bg1"/>
                  </a:solidFill>
                </a:rPr>
                <a:t>pch.vector</a:t>
              </a:r>
              <a:r>
                <a:rPr lang="en-CA" b="1" dirty="0">
                  <a:solidFill>
                    <a:schemeClr val="bg1"/>
                  </a:solidFill>
                </a:rPr>
                <a:t> - freepik.com</a:t>
              </a:r>
            </a:p>
          </p:txBody>
        </p:sp>
      </p:grpSp>
    </p:spTree>
    <p:extLst>
      <p:ext uri="{BB962C8B-B14F-4D97-AF65-F5344CB8AC3E}">
        <p14:creationId xmlns:p14="http://schemas.microsoft.com/office/powerpoint/2010/main" val="379256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CF2F2D-794C-402D-B208-5B17CEACE294}"/>
              </a:ext>
            </a:extLst>
          </p:cNvPr>
          <p:cNvPicPr>
            <a:picLocks noChangeAspect="1"/>
          </p:cNvPicPr>
          <p:nvPr/>
        </p:nvPicPr>
        <p:blipFill rotWithShape="1">
          <a:blip r:embed="rId2"/>
          <a:srcRect l="28820" t="16389" r="17535" b="40833"/>
          <a:stretch/>
        </p:blipFill>
        <p:spPr>
          <a:xfrm>
            <a:off x="198400" y="1109573"/>
            <a:ext cx="11795199" cy="5878513"/>
          </a:xfrm>
          <a:prstGeom prst="rect">
            <a:avLst/>
          </a:prstGeom>
        </p:spPr>
      </p:pic>
      <p:sp>
        <p:nvSpPr>
          <p:cNvPr id="6" name="Title 1">
            <a:extLst>
              <a:ext uri="{FF2B5EF4-FFF2-40B4-BE49-F238E27FC236}">
                <a16:creationId xmlns:a16="http://schemas.microsoft.com/office/drawing/2014/main" id="{05EE41F8-80EE-4678-B45B-23F8B2FD651A}"/>
              </a:ext>
            </a:extLst>
          </p:cNvPr>
          <p:cNvSpPr txBox="1">
            <a:spLocks/>
          </p:cNvSpPr>
          <p:nvPr/>
        </p:nvSpPr>
        <p:spPr>
          <a:xfrm>
            <a:off x="376187" y="239996"/>
            <a:ext cx="10515600" cy="1325563"/>
          </a:xfrm>
          <a:prstGeom prst="rect">
            <a:avLst/>
          </a:prstGeom>
        </p:spPr>
        <p:txBody>
          <a:bodyP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US" altLang="en-US">
                <a:ea typeface="ＭＳ Ｐゴシック" panose="020B0600070205080204" pitchFamily="34" charset="-128"/>
              </a:rPr>
              <a:t>MEDIA OWNERSHIP &amp; CONSOLIDATION</a:t>
            </a:r>
            <a:endParaRPr lang="en-CA" dirty="0"/>
          </a:p>
        </p:txBody>
      </p:sp>
    </p:spTree>
    <p:extLst>
      <p:ext uri="{BB962C8B-B14F-4D97-AF65-F5344CB8AC3E}">
        <p14:creationId xmlns:p14="http://schemas.microsoft.com/office/powerpoint/2010/main" val="210149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25425"/>
            <a:ext cx="11449050" cy="1028417"/>
          </a:xfrm>
        </p:spPr>
        <p:txBody>
          <a:bodyPr>
            <a:noAutofit/>
          </a:bodyPr>
          <a:lstStyle/>
          <a:p>
            <a:r>
              <a:rPr lang="en-US" altLang="en-US" dirty="0">
                <a:ea typeface="ＭＳ Ｐゴシック" panose="020B0600070205080204" pitchFamily="34" charset="-128"/>
              </a:rPr>
              <a:t>MEDIA OWNERSHIP</a:t>
            </a:r>
            <a:endParaRPr lang="en-CA" dirty="0"/>
          </a:p>
        </p:txBody>
      </p:sp>
      <p:sp>
        <p:nvSpPr>
          <p:cNvPr id="7" name="Content Placeholder 2">
            <a:extLst>
              <a:ext uri="{FF2B5EF4-FFF2-40B4-BE49-F238E27FC236}">
                <a16:creationId xmlns:a16="http://schemas.microsoft.com/office/drawing/2014/main" id="{36CC15A6-12A4-47C8-AACA-00E736671A03}"/>
              </a:ext>
            </a:extLst>
          </p:cNvPr>
          <p:cNvSpPr txBox="1">
            <a:spLocks/>
          </p:cNvSpPr>
          <p:nvPr/>
        </p:nvSpPr>
        <p:spPr>
          <a:xfrm>
            <a:off x="371475" y="1491091"/>
            <a:ext cx="4837339" cy="44144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600" dirty="0"/>
              <a:t>Media can be </a:t>
            </a:r>
            <a:r>
              <a:rPr lang="en-US" sz="2600" b="1" dirty="0"/>
              <a:t>controlled</a:t>
            </a:r>
            <a:r>
              <a:rPr lang="en-US" sz="2600" dirty="0"/>
              <a:t> and owned in various ways which include …</a:t>
            </a:r>
          </a:p>
          <a:p>
            <a:pPr marL="457200" indent="-457200" algn="l">
              <a:buFont typeface="Arial" panose="020B0604020202020204" pitchFamily="34" charset="0"/>
              <a:buChar char="•"/>
            </a:pPr>
            <a:r>
              <a:rPr lang="en-US" sz="2600" b="1" i="0" dirty="0">
                <a:effectLst/>
              </a:rPr>
              <a:t>Corporate</a:t>
            </a:r>
            <a:r>
              <a:rPr lang="en-US" sz="2600" i="0" dirty="0">
                <a:effectLst/>
              </a:rPr>
              <a:t>-controlled media</a:t>
            </a:r>
          </a:p>
          <a:p>
            <a:pPr marL="457200" indent="-457200" algn="l">
              <a:buFont typeface="Arial" panose="020B0604020202020204" pitchFamily="34" charset="0"/>
              <a:buChar char="•"/>
            </a:pPr>
            <a:r>
              <a:rPr lang="en-US" sz="2600" b="1" i="0" dirty="0">
                <a:effectLst/>
              </a:rPr>
              <a:t>State</a:t>
            </a:r>
            <a:r>
              <a:rPr lang="en-US" sz="2600" i="0" dirty="0">
                <a:effectLst/>
              </a:rPr>
              <a:t>-controlled media</a:t>
            </a:r>
          </a:p>
          <a:p>
            <a:pPr marL="457200" indent="-457200" algn="l">
              <a:buFont typeface="Arial" panose="020B0604020202020204" pitchFamily="34" charset="0"/>
              <a:buChar char="•"/>
            </a:pPr>
            <a:r>
              <a:rPr lang="en-US" sz="2600" b="1" i="0" dirty="0">
                <a:effectLst/>
              </a:rPr>
              <a:t>Public</a:t>
            </a:r>
            <a:r>
              <a:rPr lang="en-US" sz="2600" i="0" dirty="0">
                <a:effectLst/>
              </a:rPr>
              <a:t>-controlled media</a:t>
            </a:r>
          </a:p>
          <a:p>
            <a:pPr marL="457200" indent="-457200" algn="l">
              <a:buFont typeface="Arial" panose="020B0604020202020204" pitchFamily="34" charset="0"/>
              <a:buChar char="•"/>
            </a:pPr>
            <a:r>
              <a:rPr lang="en-US" sz="2600" b="1" i="0" dirty="0">
                <a:effectLst/>
              </a:rPr>
              <a:t>Citizen</a:t>
            </a:r>
            <a:r>
              <a:rPr lang="en-US" sz="2600" i="0" dirty="0">
                <a:effectLst/>
              </a:rPr>
              <a:t>-controlled media</a:t>
            </a:r>
            <a:endParaRPr lang="en-US" sz="2600" dirty="0"/>
          </a:p>
        </p:txBody>
      </p:sp>
      <p:grpSp>
        <p:nvGrpSpPr>
          <p:cNvPr id="4" name="Group 3">
            <a:extLst>
              <a:ext uri="{FF2B5EF4-FFF2-40B4-BE49-F238E27FC236}">
                <a16:creationId xmlns:a16="http://schemas.microsoft.com/office/drawing/2014/main" id="{12557A88-2C62-3B77-A31A-E39D5B4EA389}"/>
              </a:ext>
            </a:extLst>
          </p:cNvPr>
          <p:cNvGrpSpPr/>
          <p:nvPr/>
        </p:nvGrpSpPr>
        <p:grpSpPr>
          <a:xfrm>
            <a:off x="6096000" y="1304639"/>
            <a:ext cx="5981062" cy="5264642"/>
            <a:chOff x="6096000" y="1304639"/>
            <a:chExt cx="5981062" cy="5264642"/>
          </a:xfrm>
        </p:grpSpPr>
        <p:pic>
          <p:nvPicPr>
            <p:cNvPr id="9218" name="Picture 2">
              <a:extLst>
                <a:ext uri="{FF2B5EF4-FFF2-40B4-BE49-F238E27FC236}">
                  <a16:creationId xmlns:a16="http://schemas.microsoft.com/office/drawing/2014/main" id="{8545A022-B540-4C01-83DF-D96A711585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304639"/>
              <a:ext cx="5981062" cy="48377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2CDEB2B8-EB9B-D5C7-44F6-7358E1052DC2}"/>
                </a:ext>
              </a:extLst>
            </p:cNvPr>
            <p:cNvSpPr txBox="1"/>
            <p:nvPr/>
          </p:nvSpPr>
          <p:spPr>
            <a:xfrm>
              <a:off x="7500257" y="6199949"/>
              <a:ext cx="3458029" cy="369332"/>
            </a:xfrm>
            <a:prstGeom prst="rect">
              <a:avLst/>
            </a:prstGeom>
            <a:noFill/>
          </p:spPr>
          <p:txBody>
            <a:bodyPr wrap="square">
              <a:spAutoFit/>
            </a:bodyPr>
            <a:lstStyle/>
            <a:p>
              <a:r>
                <a:rPr lang="en-CA" b="1" i="0" dirty="0">
                  <a:solidFill>
                    <a:srgbClr val="292929"/>
                  </a:solidFill>
                  <a:effectLst/>
                  <a:latin typeface="Calibri" panose="020F0502020204030204" pitchFamily="34" charset="0"/>
                </a:rPr>
                <a:t>Image by The Hollywood Reporter</a:t>
              </a:r>
              <a:endParaRPr lang="en-CA" b="1" dirty="0"/>
            </a:p>
          </p:txBody>
        </p:sp>
      </p:grpSp>
    </p:spTree>
    <p:extLst>
      <p:ext uri="{BB962C8B-B14F-4D97-AF65-F5344CB8AC3E}">
        <p14:creationId xmlns:p14="http://schemas.microsoft.com/office/powerpoint/2010/main" val="232621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25425"/>
            <a:ext cx="5858060" cy="1028417"/>
          </a:xfrm>
        </p:spPr>
        <p:txBody>
          <a:bodyPr>
            <a:noAutofit/>
          </a:bodyPr>
          <a:lstStyle/>
          <a:p>
            <a:r>
              <a:rPr lang="en-US" altLang="en-US" dirty="0">
                <a:ea typeface="ＭＳ Ｐゴシック" panose="020B0600070205080204" pitchFamily="34" charset="-128"/>
              </a:rPr>
              <a:t>MEDIA REGULATION</a:t>
            </a:r>
            <a:endParaRPr lang="en-CA" dirty="0"/>
          </a:p>
        </p:txBody>
      </p:sp>
      <p:sp>
        <p:nvSpPr>
          <p:cNvPr id="3" name="Content Placeholder 2"/>
          <p:cNvSpPr>
            <a:spLocks noGrp="1"/>
          </p:cNvSpPr>
          <p:nvPr>
            <p:ph idx="1"/>
          </p:nvPr>
        </p:nvSpPr>
        <p:spPr>
          <a:xfrm>
            <a:off x="376186" y="1557338"/>
            <a:ext cx="5453113" cy="5292725"/>
          </a:xfrm>
        </p:spPr>
        <p:txBody>
          <a:bodyPr>
            <a:normAutofit/>
          </a:bodyPr>
          <a:lstStyle/>
          <a:p>
            <a:pPr marL="0" indent="0">
              <a:buNone/>
            </a:pPr>
            <a:r>
              <a:rPr lang="en-CA" b="1" dirty="0"/>
              <a:t>Government control </a:t>
            </a:r>
            <a:r>
              <a:rPr lang="en-CA" dirty="0"/>
              <a:t>of mass media through laws for the purpose of protecting the public interest or promoting competition among media outlets.</a:t>
            </a:r>
            <a:endParaRPr lang="en-US" dirty="0"/>
          </a:p>
        </p:txBody>
      </p:sp>
      <p:pic>
        <p:nvPicPr>
          <p:cNvPr id="8196" name="Picture 4" descr="Regulate social media? It&amp;#39;s a bit more complicated than that">
            <a:extLst>
              <a:ext uri="{FF2B5EF4-FFF2-40B4-BE49-F238E27FC236}">
                <a16:creationId xmlns:a16="http://schemas.microsoft.com/office/drawing/2014/main" id="{D5D6D6D7-AFA2-4CB5-9143-EFC94BE07258}"/>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8832" b="99701" l="9956" r="89971">
                        <a14:foregroundMark x1="53687" y1="90868" x2="53687" y2="95958"/>
                        <a14:foregroundMark x1="53687" y1="84731" x2="53687" y2="99701"/>
                        <a14:foregroundMark x1="51254" y1="8832" x2="50000" y2="11377"/>
                      </a14:backgroundRemoval>
                    </a14:imgEffect>
                  </a14:imgLayer>
                </a14:imgProps>
              </a:ext>
              <a:ext uri="{28A0092B-C50C-407E-A947-70E740481C1C}">
                <a14:useLocalDpi xmlns:a14="http://schemas.microsoft.com/office/drawing/2010/main" val="0"/>
              </a:ext>
            </a:extLst>
          </a:blip>
          <a:srcRect l="15603" r="19329"/>
          <a:stretch/>
        </p:blipFill>
        <p:spPr bwMode="auto">
          <a:xfrm>
            <a:off x="109486" y="4108676"/>
            <a:ext cx="3556034" cy="275952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Female doctor in white uniform covering her mouth and crying. Free Photo">
            <a:extLst>
              <a:ext uri="{FF2B5EF4-FFF2-40B4-BE49-F238E27FC236}">
                <a16:creationId xmlns:a16="http://schemas.microsoft.com/office/drawing/2014/main" id="{3FE7B580-7E25-F5B7-BBE6-1E24A3D9D3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60" t="6983" r="34097" b="107"/>
          <a:stretch/>
        </p:blipFill>
        <p:spPr bwMode="auto">
          <a:xfrm flipH="1">
            <a:off x="6095999" y="16329"/>
            <a:ext cx="6096001" cy="68421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6"/>
            <a:extLst>
              <a:ext uri="{FF2B5EF4-FFF2-40B4-BE49-F238E27FC236}">
                <a16:creationId xmlns:a16="http://schemas.microsoft.com/office/drawing/2014/main" id="{D335EF21-505D-1169-E445-2C6417E6667D}"/>
              </a:ext>
            </a:extLst>
          </p:cNvPr>
          <p:cNvSpPr txBox="1"/>
          <p:nvPr/>
        </p:nvSpPr>
        <p:spPr>
          <a:xfrm>
            <a:off x="7115174" y="6472794"/>
            <a:ext cx="4967340" cy="369332"/>
          </a:xfrm>
          <a:prstGeom prst="rect">
            <a:avLst/>
          </a:prstGeom>
          <a:noFill/>
        </p:spPr>
        <p:txBody>
          <a:bodyPr wrap="square">
            <a:spAutoFit/>
          </a:bodyPr>
          <a:lstStyle/>
          <a:p>
            <a:r>
              <a:rPr lang="en-CA" b="1" dirty="0"/>
              <a:t>Photo by </a:t>
            </a:r>
            <a:r>
              <a:rPr lang="en-CA" b="1" dirty="0" err="1"/>
              <a:t>azerbaijan_stockers</a:t>
            </a:r>
            <a:r>
              <a:rPr lang="en-CA" b="1" dirty="0"/>
              <a:t> - freepik.com</a:t>
            </a:r>
          </a:p>
        </p:txBody>
      </p:sp>
    </p:spTree>
    <p:extLst>
      <p:ext uri="{BB962C8B-B14F-4D97-AF65-F5344CB8AC3E}">
        <p14:creationId xmlns:p14="http://schemas.microsoft.com/office/powerpoint/2010/main" val="20764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25425"/>
            <a:ext cx="11449050" cy="1028417"/>
          </a:xfrm>
        </p:spPr>
        <p:txBody>
          <a:bodyPr>
            <a:noAutofit/>
          </a:bodyPr>
          <a:lstStyle/>
          <a:p>
            <a:r>
              <a:rPr lang="en-US" altLang="en-US" dirty="0">
                <a:ea typeface="ＭＳ Ｐゴシック" panose="020B0600070205080204" pitchFamily="34" charset="-128"/>
              </a:rPr>
              <a:t>MEDIA REGULATION</a:t>
            </a:r>
            <a:endParaRPr lang="en-CA" dirty="0"/>
          </a:p>
        </p:txBody>
      </p:sp>
      <p:sp>
        <p:nvSpPr>
          <p:cNvPr id="3" name="Content Placeholder 2"/>
          <p:cNvSpPr>
            <a:spLocks noGrp="1"/>
          </p:cNvSpPr>
          <p:nvPr>
            <p:ph idx="1"/>
          </p:nvPr>
        </p:nvSpPr>
        <p:spPr>
          <a:xfrm>
            <a:off x="6096000" y="1557338"/>
            <a:ext cx="5724525" cy="5292725"/>
          </a:xfrm>
        </p:spPr>
        <p:txBody>
          <a:bodyPr>
            <a:normAutofit fontScale="92500" lnSpcReduction="10000"/>
          </a:bodyPr>
          <a:lstStyle/>
          <a:p>
            <a:pPr marL="457200" indent="-457200" algn="l">
              <a:buFont typeface="Arial" panose="020B0604020202020204" pitchFamily="34" charset="0"/>
              <a:buChar char="•"/>
            </a:pPr>
            <a:r>
              <a:rPr lang="en-US" sz="2600" i="0" dirty="0">
                <a:effectLst/>
              </a:rPr>
              <a:t>The government of Canada plays an important role in media regulation </a:t>
            </a:r>
          </a:p>
          <a:p>
            <a:pPr marL="457200" indent="-457200" algn="l">
              <a:buFont typeface="Arial" panose="020B0604020202020204" pitchFamily="34" charset="0"/>
              <a:buChar char="•"/>
            </a:pPr>
            <a:r>
              <a:rPr lang="en-US" sz="2600" dirty="0"/>
              <a:t>I</a:t>
            </a:r>
            <a:r>
              <a:rPr lang="en-US" sz="2600" i="0" dirty="0">
                <a:effectLst/>
              </a:rPr>
              <a:t>t determines what media and media content we have access to (CRTC).</a:t>
            </a:r>
          </a:p>
          <a:p>
            <a:pPr marL="457200" indent="-457200" algn="l">
              <a:buFont typeface="Arial" panose="020B0604020202020204" pitchFamily="34" charset="0"/>
              <a:buChar char="•"/>
            </a:pPr>
            <a:r>
              <a:rPr lang="en-US" sz="2600" i="0" dirty="0">
                <a:effectLst/>
              </a:rPr>
              <a:t>The main role of the CRTC is to ensure Canadian culture is represented in media. </a:t>
            </a:r>
          </a:p>
          <a:p>
            <a:pPr marL="457200" indent="-457200" algn="l">
              <a:buFont typeface="Arial" panose="020B0604020202020204" pitchFamily="34" charset="0"/>
              <a:buChar char="•"/>
            </a:pPr>
            <a:r>
              <a:rPr lang="en-US" sz="2600" i="0" dirty="0">
                <a:effectLst/>
              </a:rPr>
              <a:t>However, large media corporations have pressured the government to change </a:t>
            </a:r>
            <a:br>
              <a:rPr lang="en-US" sz="2600" i="0" dirty="0">
                <a:effectLst/>
              </a:rPr>
            </a:br>
            <a:r>
              <a:rPr lang="en-US" sz="2600" i="0" dirty="0">
                <a:effectLst/>
              </a:rPr>
              <a:t>their policies so that they do not need </a:t>
            </a:r>
            <a:br>
              <a:rPr lang="en-US" sz="2600" i="0" dirty="0">
                <a:effectLst/>
              </a:rPr>
            </a:br>
            <a:r>
              <a:rPr lang="en-US" sz="2600" i="0" dirty="0">
                <a:effectLst/>
              </a:rPr>
              <a:t>to represent Canadian culture in their programs.</a:t>
            </a:r>
          </a:p>
          <a:p>
            <a:pPr marL="457200" indent="-457200" algn="l">
              <a:buFont typeface="Arial" panose="020B0604020202020204" pitchFamily="34" charset="0"/>
              <a:buChar char="•"/>
            </a:pPr>
            <a:r>
              <a:rPr lang="en-US" sz="2600" i="0" dirty="0">
                <a:effectLst/>
              </a:rPr>
              <a:t>The increasing concentration of media ownership in Canada has not been challenged by the CRTC.</a:t>
            </a:r>
          </a:p>
          <a:p>
            <a:pPr marL="457200" indent="-457200" algn="l">
              <a:buFont typeface="Arial" panose="020B0604020202020204" pitchFamily="34" charset="0"/>
              <a:buChar char="•"/>
            </a:pPr>
            <a:endParaRPr lang="en-US" sz="2600" i="0" dirty="0">
              <a:effectLst/>
            </a:endParaRPr>
          </a:p>
          <a:p>
            <a:pPr marL="457200" indent="-457200" algn="l">
              <a:buFont typeface="Arial" panose="020B0604020202020204" pitchFamily="34" charset="0"/>
              <a:buChar char="•"/>
            </a:pPr>
            <a:endParaRPr lang="en-US" sz="2600" b="0" i="0" dirty="0">
              <a:solidFill>
                <a:srgbClr val="464646"/>
              </a:solidFill>
              <a:effectLst/>
            </a:endParaRPr>
          </a:p>
        </p:txBody>
      </p:sp>
      <p:grpSp>
        <p:nvGrpSpPr>
          <p:cNvPr id="5" name="Group 4">
            <a:extLst>
              <a:ext uri="{FF2B5EF4-FFF2-40B4-BE49-F238E27FC236}">
                <a16:creationId xmlns:a16="http://schemas.microsoft.com/office/drawing/2014/main" id="{E1CB9467-B978-E2C1-F66B-77BFDAABD6DB}"/>
              </a:ext>
            </a:extLst>
          </p:cNvPr>
          <p:cNvGrpSpPr/>
          <p:nvPr/>
        </p:nvGrpSpPr>
        <p:grpSpPr>
          <a:xfrm>
            <a:off x="-76200" y="1268413"/>
            <a:ext cx="6172200" cy="5615073"/>
            <a:chOff x="-76200" y="1268413"/>
            <a:chExt cx="6172200" cy="5615073"/>
          </a:xfrm>
        </p:grpSpPr>
        <p:sp>
          <p:nvSpPr>
            <p:cNvPr id="6" name="TextBox 5">
              <a:extLst>
                <a:ext uri="{FF2B5EF4-FFF2-40B4-BE49-F238E27FC236}">
                  <a16:creationId xmlns:a16="http://schemas.microsoft.com/office/drawing/2014/main" id="{32091EC1-ED10-8716-8921-6698B5D55C57}"/>
                </a:ext>
              </a:extLst>
            </p:cNvPr>
            <p:cNvSpPr txBox="1"/>
            <p:nvPr/>
          </p:nvSpPr>
          <p:spPr>
            <a:xfrm>
              <a:off x="-76200" y="6575709"/>
              <a:ext cx="6172200" cy="307777"/>
            </a:xfrm>
            <a:prstGeom prst="rect">
              <a:avLst/>
            </a:prstGeom>
            <a:noFill/>
          </p:spPr>
          <p:txBody>
            <a:bodyPr wrap="square">
              <a:spAutoFit/>
            </a:bodyPr>
            <a:lstStyle/>
            <a:p>
              <a:pPr algn="ctr"/>
              <a:r>
                <a:rPr lang="en-CA" sz="1400" b="1" dirty="0">
                  <a:hlinkClick r:id="rId3"/>
                </a:rPr>
                <a:t>Radio tower by </a:t>
              </a:r>
              <a:r>
                <a:rPr lang="en-CA" sz="1400" b="1" dirty="0" err="1">
                  <a:hlinkClick r:id="rId3"/>
                </a:rPr>
                <a:t>starline</a:t>
              </a:r>
              <a:r>
                <a:rPr lang="en-CA" sz="1400" b="1" dirty="0">
                  <a:hlinkClick r:id="rId3"/>
                </a:rPr>
                <a:t> - freepik.com</a:t>
              </a:r>
              <a:endParaRPr lang="en-CA" sz="1400" b="1" dirty="0"/>
            </a:p>
          </p:txBody>
        </p:sp>
        <p:pic>
          <p:nvPicPr>
            <p:cNvPr id="12290" name="Picture 2" descr="Mobile telecommunicatidigital tower background Free Vector">
              <a:extLst>
                <a:ext uri="{FF2B5EF4-FFF2-40B4-BE49-F238E27FC236}">
                  <a16:creationId xmlns:a16="http://schemas.microsoft.com/office/drawing/2014/main" id="{EB1AC3A2-8AA1-35C7-985A-CF01D4036C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95" r="50417"/>
            <a:stretch/>
          </p:blipFill>
          <p:spPr bwMode="auto">
            <a:xfrm>
              <a:off x="929597" y="1268413"/>
              <a:ext cx="4008206" cy="52927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349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3651" y="239996"/>
            <a:ext cx="5476873" cy="1325563"/>
          </a:xfrm>
        </p:spPr>
        <p:txBody>
          <a:bodyPr>
            <a:normAutofit/>
          </a:bodyPr>
          <a:lstStyle/>
          <a:p>
            <a:r>
              <a:rPr lang="en-CA" dirty="0"/>
              <a:t>MEDIA IDEOLOGY</a:t>
            </a:r>
          </a:p>
        </p:txBody>
      </p:sp>
      <p:sp>
        <p:nvSpPr>
          <p:cNvPr id="3" name="Content Placeholder 2"/>
          <p:cNvSpPr>
            <a:spLocks noGrp="1"/>
          </p:cNvSpPr>
          <p:nvPr>
            <p:ph idx="1"/>
          </p:nvPr>
        </p:nvSpPr>
        <p:spPr>
          <a:xfrm>
            <a:off x="6343651" y="1805555"/>
            <a:ext cx="4838700" cy="3966595"/>
          </a:xfrm>
        </p:spPr>
        <p:txBody>
          <a:bodyPr>
            <a:normAutofit/>
          </a:bodyPr>
          <a:lstStyle/>
          <a:p>
            <a:pPr marL="0" indent="0">
              <a:buNone/>
            </a:pPr>
            <a:r>
              <a:rPr lang="en-CA" b="1" dirty="0"/>
              <a:t>Media ownership </a:t>
            </a:r>
            <a:r>
              <a:rPr lang="en-CA" dirty="0"/>
              <a:t>and regulation highlight the role of ideology:</a:t>
            </a:r>
          </a:p>
          <a:p>
            <a:pPr marL="0" indent="0">
              <a:buNone/>
            </a:pPr>
            <a:endParaRPr lang="en-CA" dirty="0"/>
          </a:p>
          <a:p>
            <a:pPr marL="0" indent="0">
              <a:buNone/>
            </a:pPr>
            <a:r>
              <a:rPr lang="en-CA" dirty="0"/>
              <a:t>The </a:t>
            </a:r>
            <a:r>
              <a:rPr lang="en-US" altLang="en-US" dirty="0">
                <a:ea typeface="ＭＳ Ｐゴシック" panose="020B0600070205080204" pitchFamily="34" charset="-128"/>
              </a:rPr>
              <a:t>beliefs, ideas, and assumptions that tend to be accepted as common sense.</a:t>
            </a:r>
            <a:endParaRPr lang="en-CA" dirty="0"/>
          </a:p>
        </p:txBody>
      </p:sp>
      <p:grpSp>
        <p:nvGrpSpPr>
          <p:cNvPr id="15" name="Group 14">
            <a:extLst>
              <a:ext uri="{FF2B5EF4-FFF2-40B4-BE49-F238E27FC236}">
                <a16:creationId xmlns:a16="http://schemas.microsoft.com/office/drawing/2014/main" id="{FB632908-B68D-1603-9075-D41E55F111DF}"/>
              </a:ext>
            </a:extLst>
          </p:cNvPr>
          <p:cNvGrpSpPr/>
          <p:nvPr/>
        </p:nvGrpSpPr>
        <p:grpSpPr>
          <a:xfrm>
            <a:off x="11112" y="1447523"/>
            <a:ext cx="6098720" cy="5402540"/>
            <a:chOff x="11112" y="1447523"/>
            <a:chExt cx="6098720" cy="5402540"/>
          </a:xfrm>
        </p:grpSpPr>
        <p:sp>
          <p:nvSpPr>
            <p:cNvPr id="6" name="TextBox 5">
              <a:hlinkClick r:id="rId3"/>
              <a:extLst>
                <a:ext uri="{FF2B5EF4-FFF2-40B4-BE49-F238E27FC236}">
                  <a16:creationId xmlns:a16="http://schemas.microsoft.com/office/drawing/2014/main" id="{297BDE6F-E806-1DAA-F5C8-47AAE7848C1D}"/>
                </a:ext>
              </a:extLst>
            </p:cNvPr>
            <p:cNvSpPr txBox="1"/>
            <p:nvPr/>
          </p:nvSpPr>
          <p:spPr>
            <a:xfrm>
              <a:off x="11112" y="6542286"/>
              <a:ext cx="6098720" cy="307777"/>
            </a:xfrm>
            <a:prstGeom prst="rect">
              <a:avLst/>
            </a:prstGeom>
            <a:noFill/>
          </p:spPr>
          <p:txBody>
            <a:bodyPr wrap="square">
              <a:spAutoFit/>
            </a:bodyPr>
            <a:lstStyle/>
            <a:p>
              <a:pPr algn="ctr"/>
              <a:r>
                <a:rPr lang="en-CA" sz="1400" b="1" dirty="0"/>
                <a:t>Image by </a:t>
              </a:r>
              <a:r>
                <a:rPr lang="en-CA" sz="1400" b="1" dirty="0" err="1"/>
                <a:t>roserodionova</a:t>
              </a:r>
              <a:r>
                <a:rPr lang="en-CA" sz="1400" b="1" dirty="0"/>
                <a:t> - freepik.com</a:t>
              </a:r>
            </a:p>
          </p:txBody>
        </p:sp>
        <p:pic>
          <p:nvPicPr>
            <p:cNvPr id="14" name="Picture 13" descr="A picture containing shape&#10;&#10;Description automatically generated">
              <a:extLst>
                <a:ext uri="{FF2B5EF4-FFF2-40B4-BE49-F238E27FC236}">
                  <a16:creationId xmlns:a16="http://schemas.microsoft.com/office/drawing/2014/main" id="{0937864E-B27F-5DBE-D66D-516761773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71" y="1447523"/>
              <a:ext cx="5811061" cy="3962953"/>
            </a:xfrm>
            <a:prstGeom prst="rect">
              <a:avLst/>
            </a:prstGeom>
          </p:spPr>
        </p:pic>
      </p:grpSp>
    </p:spTree>
    <p:extLst>
      <p:ext uri="{BB962C8B-B14F-4D97-AF65-F5344CB8AC3E}">
        <p14:creationId xmlns:p14="http://schemas.microsoft.com/office/powerpoint/2010/main" val="159265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application&#10;&#10;Description automatically generated">
            <a:extLst>
              <a:ext uri="{FF2B5EF4-FFF2-40B4-BE49-F238E27FC236}">
                <a16:creationId xmlns:a16="http://schemas.microsoft.com/office/drawing/2014/main" id="{29129B39-0920-401D-BDB3-2A56C61FD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35000"/>
            <a:ext cx="12239625" cy="8159750"/>
          </a:xfrm>
          <a:prstGeom prst="rect">
            <a:avLst/>
          </a:prstGeom>
        </p:spPr>
      </p:pic>
      <p:sp>
        <p:nvSpPr>
          <p:cNvPr id="12" name="Rectangle 11">
            <a:extLst>
              <a:ext uri="{FF2B5EF4-FFF2-40B4-BE49-F238E27FC236}">
                <a16:creationId xmlns:a16="http://schemas.microsoft.com/office/drawing/2014/main" id="{2EF150CA-C493-4E10-92D4-2C942C605E28}"/>
              </a:ext>
            </a:extLst>
          </p:cNvPr>
          <p:cNvSpPr/>
          <p:nvPr/>
        </p:nvSpPr>
        <p:spPr>
          <a:xfrm>
            <a:off x="-16669" y="3276600"/>
            <a:ext cx="12256293" cy="4174930"/>
          </a:xfrm>
          <a:prstGeom prst="rect">
            <a:avLst/>
          </a:prstGeom>
          <a:gradFill>
            <a:gsLst>
              <a:gs pos="87000">
                <a:schemeClr val="tx1">
                  <a:lumMod val="95000"/>
                  <a:lumOff val="5000"/>
                </a:schemeClr>
              </a:gs>
              <a:gs pos="17000">
                <a:schemeClr val="tx1">
                  <a:lumMod val="95000"/>
                  <a:lumOff val="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8D147DF-2E63-4715-83DF-D6EFE6EA397C}"/>
              </a:ext>
            </a:extLst>
          </p:cNvPr>
          <p:cNvSpPr txBox="1"/>
          <p:nvPr/>
        </p:nvSpPr>
        <p:spPr>
          <a:xfrm>
            <a:off x="7339013" y="6433338"/>
            <a:ext cx="6257924" cy="369332"/>
          </a:xfrm>
          <a:prstGeom prst="rect">
            <a:avLst/>
          </a:prstGeom>
          <a:noFill/>
        </p:spPr>
        <p:txBody>
          <a:bodyPr wrap="square">
            <a:spAutoFit/>
          </a:bodyPr>
          <a:lstStyle/>
          <a:p>
            <a:r>
              <a:rPr lang="en-US" b="1" i="0" dirty="0">
                <a:solidFill>
                  <a:schemeClr val="bg1"/>
                </a:solidFill>
                <a:effectLst/>
                <a:latin typeface="Calibri" panose="020F0502020204030204" pitchFamily="34" charset="0"/>
              </a:rPr>
              <a:t>Photo by </a:t>
            </a:r>
            <a:r>
              <a:rPr lang="en-US" b="1" i="0" u="sng"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Gerd Altmann</a:t>
            </a:r>
            <a:r>
              <a:rPr lang="en-US" b="1" i="0" dirty="0">
                <a:solidFill>
                  <a:schemeClr val="bg1"/>
                </a:solidFill>
                <a:effectLst/>
                <a:latin typeface="Calibri" panose="020F0502020204030204" pitchFamily="34" charset="0"/>
              </a:rPr>
              <a:t> from </a:t>
            </a:r>
            <a:r>
              <a:rPr lang="en-US" b="1" i="0" u="sng"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Pixabay</a:t>
            </a:r>
            <a:r>
              <a:rPr lang="en-US" b="1" i="0" dirty="0">
                <a:solidFill>
                  <a:schemeClr val="bg1"/>
                </a:solidFill>
                <a:effectLst/>
                <a:latin typeface="Calibri" panose="020F0502020204030204" pitchFamily="34" charset="0"/>
              </a:rPr>
              <a:t> </a:t>
            </a:r>
            <a:endParaRPr lang="en-CA" b="1" dirty="0">
              <a:solidFill>
                <a:schemeClr val="bg1"/>
              </a:solidFill>
            </a:endParaRPr>
          </a:p>
        </p:txBody>
      </p:sp>
      <p:sp>
        <p:nvSpPr>
          <p:cNvPr id="10" name="Title 9">
            <a:extLst>
              <a:ext uri="{FF2B5EF4-FFF2-40B4-BE49-F238E27FC236}">
                <a16:creationId xmlns:a16="http://schemas.microsoft.com/office/drawing/2014/main" id="{6EBF040F-D2B1-4776-825C-231FC355F724}"/>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275434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B74275-7CBF-430B-8A98-39ADA2C6304D}"/>
              </a:ext>
            </a:extLst>
          </p:cNvPr>
          <p:cNvSpPr/>
          <p:nvPr/>
        </p:nvSpPr>
        <p:spPr>
          <a:xfrm>
            <a:off x="0" y="-22452"/>
            <a:ext cx="11001830"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p:cNvSpPr>
            <a:spLocks noGrp="1"/>
          </p:cNvSpPr>
          <p:nvPr>
            <p:ph type="title"/>
          </p:nvPr>
        </p:nvSpPr>
        <p:spPr/>
        <p:txBody>
          <a:bodyPr/>
          <a:lstStyle/>
          <a:p>
            <a:r>
              <a:rPr lang="en-CA" dirty="0"/>
              <a:t>LEARNING OUTCOMES</a:t>
            </a:r>
          </a:p>
        </p:txBody>
      </p:sp>
      <p:sp>
        <p:nvSpPr>
          <p:cNvPr id="3" name="Content Placeholder 2"/>
          <p:cNvSpPr>
            <a:spLocks noGrp="1"/>
          </p:cNvSpPr>
          <p:nvPr>
            <p:ph idx="1"/>
          </p:nvPr>
        </p:nvSpPr>
        <p:spPr>
          <a:xfrm>
            <a:off x="371475" y="1565559"/>
            <a:ext cx="5724525" cy="4835241"/>
          </a:xfrm>
        </p:spPr>
        <p:txBody>
          <a:bodyPr>
            <a:normAutofit/>
          </a:bodyPr>
          <a:lstStyle/>
          <a:p>
            <a:pPr marL="0" indent="0">
              <a:buNone/>
            </a:pPr>
            <a:r>
              <a:rPr lang="en-US" sz="2300" b="1" i="0" dirty="0">
                <a:solidFill>
                  <a:srgbClr val="252327"/>
                </a:solidFill>
                <a:effectLst/>
              </a:rPr>
              <a:t>At the end of this session, you will be able to:</a:t>
            </a:r>
            <a:endParaRPr lang="en-US" sz="2300" b="1" dirty="0">
              <a:effectLst/>
            </a:endParaRPr>
          </a:p>
          <a:p>
            <a:r>
              <a:rPr lang="en-US" sz="2300" b="0" i="0" dirty="0">
                <a:solidFill>
                  <a:srgbClr val="252327"/>
                </a:solidFill>
                <a:effectLst/>
              </a:rPr>
              <a:t> Identify issues relating to  </a:t>
            </a:r>
            <a:r>
              <a:rPr lang="en-US" sz="2300" b="1" i="0" dirty="0">
                <a:solidFill>
                  <a:srgbClr val="252327"/>
                </a:solidFill>
                <a:effectLst/>
              </a:rPr>
              <a:t>representation</a:t>
            </a:r>
            <a:r>
              <a:rPr lang="en-US" sz="2300" b="0" i="0" dirty="0">
                <a:solidFill>
                  <a:srgbClr val="252327"/>
                </a:solidFill>
                <a:effectLst/>
              </a:rPr>
              <a:t> and </a:t>
            </a:r>
            <a:r>
              <a:rPr lang="en-US" sz="2300" b="1" i="0" dirty="0">
                <a:solidFill>
                  <a:srgbClr val="252327"/>
                </a:solidFill>
                <a:effectLst/>
              </a:rPr>
              <a:t>bias</a:t>
            </a:r>
            <a:r>
              <a:rPr lang="en-US" sz="2300" b="0" i="0" dirty="0">
                <a:solidFill>
                  <a:srgbClr val="252327"/>
                </a:solidFill>
                <a:effectLst/>
              </a:rPr>
              <a:t> in the media</a:t>
            </a:r>
          </a:p>
          <a:p>
            <a:r>
              <a:rPr lang="en-US" sz="2300" b="0" i="0" dirty="0">
                <a:solidFill>
                  <a:srgbClr val="252327"/>
                </a:solidFill>
                <a:effectLst/>
              </a:rPr>
              <a:t> Examine the impact of </a:t>
            </a:r>
            <a:r>
              <a:rPr lang="en-US" sz="2300" b="1" i="0" dirty="0">
                <a:solidFill>
                  <a:srgbClr val="252327"/>
                </a:solidFill>
                <a:effectLst/>
              </a:rPr>
              <a:t>media</a:t>
            </a:r>
            <a:r>
              <a:rPr lang="en-US" sz="2300" b="0" i="0" dirty="0">
                <a:solidFill>
                  <a:srgbClr val="252327"/>
                </a:solidFill>
                <a:effectLst/>
              </a:rPr>
              <a:t> in </a:t>
            </a:r>
            <a:r>
              <a:rPr lang="en-US" sz="2300" b="1" i="0" dirty="0">
                <a:solidFill>
                  <a:srgbClr val="252327"/>
                </a:solidFill>
                <a:effectLst/>
              </a:rPr>
              <a:t>shaping</a:t>
            </a:r>
            <a:r>
              <a:rPr lang="en-US" sz="2300" b="0" i="0" dirty="0">
                <a:solidFill>
                  <a:srgbClr val="252327"/>
                </a:solidFill>
                <a:effectLst/>
              </a:rPr>
              <a:t> </a:t>
            </a:r>
            <a:r>
              <a:rPr lang="en-US" sz="2300" b="1" i="0" dirty="0">
                <a:solidFill>
                  <a:srgbClr val="252327"/>
                </a:solidFill>
                <a:effectLst/>
              </a:rPr>
              <a:t>perceptions</a:t>
            </a:r>
            <a:r>
              <a:rPr lang="en-US" sz="2300" b="0" i="0" dirty="0">
                <a:solidFill>
                  <a:srgbClr val="252327"/>
                </a:solidFill>
                <a:effectLst/>
              </a:rPr>
              <a:t> and </a:t>
            </a:r>
            <a:r>
              <a:rPr lang="en-US" sz="2300" b="1" i="0" dirty="0">
                <a:solidFill>
                  <a:srgbClr val="252327"/>
                </a:solidFill>
                <a:effectLst/>
              </a:rPr>
              <a:t>beliefs</a:t>
            </a:r>
          </a:p>
          <a:p>
            <a:r>
              <a:rPr lang="en-US" sz="2300" b="0" i="0" dirty="0">
                <a:solidFill>
                  <a:srgbClr val="252327"/>
                </a:solidFill>
                <a:effectLst/>
              </a:rPr>
              <a:t> Discuss </a:t>
            </a:r>
            <a:r>
              <a:rPr lang="en-US" sz="2300" b="1" i="0" dirty="0">
                <a:solidFill>
                  <a:srgbClr val="252327"/>
                </a:solidFill>
                <a:effectLst/>
              </a:rPr>
              <a:t>relationships</a:t>
            </a:r>
            <a:r>
              <a:rPr lang="en-US" sz="2300" b="0" i="0" dirty="0">
                <a:solidFill>
                  <a:srgbClr val="252327"/>
                </a:solidFill>
                <a:effectLst/>
              </a:rPr>
              <a:t> </a:t>
            </a:r>
            <a:r>
              <a:rPr lang="en-US" sz="2300" b="1" i="0" dirty="0">
                <a:solidFill>
                  <a:srgbClr val="252327"/>
                </a:solidFill>
                <a:effectLst/>
              </a:rPr>
              <a:t>between</a:t>
            </a:r>
            <a:r>
              <a:rPr lang="en-US" sz="2300" b="0" i="0" dirty="0">
                <a:solidFill>
                  <a:srgbClr val="252327"/>
                </a:solidFill>
                <a:effectLst/>
              </a:rPr>
              <a:t> media </a:t>
            </a:r>
            <a:r>
              <a:rPr lang="en-US" sz="2300" b="1" i="0" dirty="0">
                <a:solidFill>
                  <a:srgbClr val="252327"/>
                </a:solidFill>
                <a:effectLst/>
              </a:rPr>
              <a:t>ownership</a:t>
            </a:r>
            <a:r>
              <a:rPr lang="en-US" sz="2300" b="0" i="0" dirty="0">
                <a:solidFill>
                  <a:srgbClr val="252327"/>
                </a:solidFill>
                <a:effectLst/>
              </a:rPr>
              <a:t> and </a:t>
            </a:r>
            <a:r>
              <a:rPr lang="en-US" sz="2300" b="1" i="0" dirty="0">
                <a:solidFill>
                  <a:srgbClr val="252327"/>
                </a:solidFill>
                <a:effectLst/>
              </a:rPr>
              <a:t>power</a:t>
            </a:r>
          </a:p>
          <a:p>
            <a:r>
              <a:rPr lang="en-US" sz="2300" i="0" dirty="0">
                <a:solidFill>
                  <a:srgbClr val="252327"/>
                </a:solidFill>
                <a:effectLst/>
              </a:rPr>
              <a:t> </a:t>
            </a:r>
            <a:r>
              <a:rPr lang="en-US" sz="2300" b="1" i="0" dirty="0">
                <a:solidFill>
                  <a:srgbClr val="252327"/>
                </a:solidFill>
                <a:effectLst/>
              </a:rPr>
              <a:t>Evaluate</a:t>
            </a:r>
            <a:r>
              <a:rPr lang="en-US" sz="2300" b="0" i="0" dirty="0">
                <a:solidFill>
                  <a:srgbClr val="252327"/>
                </a:solidFill>
                <a:effectLst/>
              </a:rPr>
              <a:t> the ways media </a:t>
            </a:r>
            <a:r>
              <a:rPr lang="en-US" sz="2300" b="1" i="0" dirty="0">
                <a:solidFill>
                  <a:srgbClr val="252327"/>
                </a:solidFill>
                <a:effectLst/>
              </a:rPr>
              <a:t>representation</a:t>
            </a:r>
            <a:r>
              <a:rPr lang="en-US" sz="2300" b="0" i="0" dirty="0">
                <a:solidFill>
                  <a:srgbClr val="252327"/>
                </a:solidFill>
                <a:effectLst/>
              </a:rPr>
              <a:t> </a:t>
            </a:r>
            <a:r>
              <a:rPr lang="en-US" sz="2300" b="1" i="0" dirty="0">
                <a:solidFill>
                  <a:srgbClr val="252327"/>
                </a:solidFill>
                <a:effectLst/>
              </a:rPr>
              <a:t>impacts</a:t>
            </a:r>
            <a:r>
              <a:rPr lang="en-US" sz="2300" b="0" i="0" dirty="0">
                <a:solidFill>
                  <a:srgbClr val="252327"/>
                </a:solidFill>
                <a:effectLst/>
              </a:rPr>
              <a:t> </a:t>
            </a:r>
            <a:r>
              <a:rPr lang="en-US" sz="2300" b="1" i="0" dirty="0">
                <a:solidFill>
                  <a:srgbClr val="252327"/>
                </a:solidFill>
                <a:effectLst/>
              </a:rPr>
              <a:t>inequality</a:t>
            </a:r>
          </a:p>
        </p:txBody>
      </p:sp>
      <p:grpSp>
        <p:nvGrpSpPr>
          <p:cNvPr id="8" name="Group 7">
            <a:extLst>
              <a:ext uri="{FF2B5EF4-FFF2-40B4-BE49-F238E27FC236}">
                <a16:creationId xmlns:a16="http://schemas.microsoft.com/office/drawing/2014/main" id="{AA0B44FB-577B-4562-A12E-AFDCF92BAFDD}"/>
              </a:ext>
            </a:extLst>
          </p:cNvPr>
          <p:cNvGrpSpPr/>
          <p:nvPr/>
        </p:nvGrpSpPr>
        <p:grpSpPr>
          <a:xfrm>
            <a:off x="6257663" y="239996"/>
            <a:ext cx="5724526" cy="6108536"/>
            <a:chOff x="371475" y="564706"/>
            <a:chExt cx="5724526" cy="6108536"/>
          </a:xfrm>
        </p:grpSpPr>
        <p:pic>
          <p:nvPicPr>
            <p:cNvPr id="9" name="Picture 8" descr="Icon&#10;&#10;Description automatically generated">
              <a:extLst>
                <a:ext uri="{FF2B5EF4-FFF2-40B4-BE49-F238E27FC236}">
                  <a16:creationId xmlns:a16="http://schemas.microsoft.com/office/drawing/2014/main" id="{E82370FD-15AF-422D-BBC2-EB20894266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475" y="564706"/>
              <a:ext cx="5574479" cy="5628554"/>
            </a:xfrm>
            <a:prstGeom prst="rect">
              <a:avLst/>
            </a:prstGeom>
          </p:spPr>
        </p:pic>
        <p:sp>
          <p:nvSpPr>
            <p:cNvPr id="10" name="TextBox 9">
              <a:hlinkClick r:id="rId4"/>
              <a:extLst>
                <a:ext uri="{FF2B5EF4-FFF2-40B4-BE49-F238E27FC236}">
                  <a16:creationId xmlns:a16="http://schemas.microsoft.com/office/drawing/2014/main" id="{2D9D731B-3F77-4B28-82B1-BD868ADF8C8F}"/>
                </a:ext>
              </a:extLst>
            </p:cNvPr>
            <p:cNvSpPr txBox="1"/>
            <p:nvPr/>
          </p:nvSpPr>
          <p:spPr>
            <a:xfrm>
              <a:off x="371475" y="6303910"/>
              <a:ext cx="5724526" cy="369332"/>
            </a:xfrm>
            <a:prstGeom prst="rect">
              <a:avLst/>
            </a:prstGeom>
            <a:noFill/>
          </p:spPr>
          <p:txBody>
            <a:bodyPr wrap="square">
              <a:spAutoFit/>
            </a:bodyPr>
            <a:lstStyle/>
            <a:p>
              <a:pPr algn="ctr"/>
              <a:r>
                <a:rPr lang="en-CA" dirty="0"/>
                <a:t>Vector by </a:t>
              </a:r>
              <a:r>
                <a:rPr lang="en-CA" dirty="0" err="1"/>
                <a:t>pch.vector</a:t>
              </a:r>
              <a:r>
                <a:rPr lang="en-CA" dirty="0"/>
                <a:t> - freepik.com</a:t>
              </a:r>
            </a:p>
          </p:txBody>
        </p:sp>
        <p:sp>
          <p:nvSpPr>
            <p:cNvPr id="11" name="Title 1">
              <a:extLst>
                <a:ext uri="{FF2B5EF4-FFF2-40B4-BE49-F238E27FC236}">
                  <a16:creationId xmlns:a16="http://schemas.microsoft.com/office/drawing/2014/main" id="{688FF38F-5406-41CA-8493-393AE8B281C9}"/>
                </a:ext>
              </a:extLst>
            </p:cNvPr>
            <p:cNvSpPr txBox="1">
              <a:spLocks/>
            </p:cNvSpPr>
            <p:nvPr/>
          </p:nvSpPr>
          <p:spPr>
            <a:xfrm>
              <a:off x="1059540" y="2422934"/>
              <a:ext cx="1785260" cy="7121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LEARNING</a:t>
              </a:r>
            </a:p>
          </p:txBody>
        </p:sp>
        <p:sp>
          <p:nvSpPr>
            <p:cNvPr id="12" name="Title 1">
              <a:extLst>
                <a:ext uri="{FF2B5EF4-FFF2-40B4-BE49-F238E27FC236}">
                  <a16:creationId xmlns:a16="http://schemas.microsoft.com/office/drawing/2014/main" id="{2FEDA336-B7C6-44D5-A429-E9703E2654DA}"/>
                </a:ext>
              </a:extLst>
            </p:cNvPr>
            <p:cNvSpPr txBox="1">
              <a:spLocks/>
            </p:cNvSpPr>
            <p:nvPr/>
          </p:nvSpPr>
          <p:spPr>
            <a:xfrm>
              <a:off x="4087669" y="3832634"/>
              <a:ext cx="1785260" cy="71215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OUTCOMES</a:t>
              </a:r>
            </a:p>
          </p:txBody>
        </p:sp>
      </p:grpSp>
    </p:spTree>
    <p:extLst>
      <p:ext uri="{BB962C8B-B14F-4D97-AF65-F5344CB8AC3E}">
        <p14:creationId xmlns:p14="http://schemas.microsoft.com/office/powerpoint/2010/main" val="299883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Big data: why should you care?">
            <a:hlinkClick r:id="" action="ppaction://media"/>
            <a:extLst>
              <a:ext uri="{FF2B5EF4-FFF2-40B4-BE49-F238E27FC236}">
                <a16:creationId xmlns:a16="http://schemas.microsoft.com/office/drawing/2014/main" id="{AC4B778F-7F0C-449D-85C5-E3F532E5003E}"/>
              </a:ext>
            </a:extLst>
          </p:cNvPr>
          <p:cNvPicPr>
            <a:picLocks noRot="1" noChangeAspect="1"/>
          </p:cNvPicPr>
          <p:nvPr>
            <a:videoFile r:link="rId1"/>
          </p:nvPr>
        </p:nvPicPr>
        <p:blipFill>
          <a:blip r:embed="rId4"/>
          <a:stretch>
            <a:fillRect/>
          </a:stretch>
        </p:blipFill>
        <p:spPr>
          <a:xfrm>
            <a:off x="0" y="-15240"/>
            <a:ext cx="12192000" cy="6873240"/>
          </a:xfrm>
          <a:prstGeom prst="rect">
            <a:avLst/>
          </a:prstGeom>
        </p:spPr>
      </p:pic>
      <p:pic>
        <p:nvPicPr>
          <p:cNvPr id="10242" name="Picture 2">
            <a:hlinkClick r:id="rId5"/>
            <a:extLst>
              <a:ext uri="{FF2B5EF4-FFF2-40B4-BE49-F238E27FC236}">
                <a16:creationId xmlns:a16="http://schemas.microsoft.com/office/drawing/2014/main" id="{59D7095B-79BD-4D3D-9581-C10B127668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53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25425"/>
            <a:ext cx="11449050" cy="1028417"/>
          </a:xfrm>
        </p:spPr>
        <p:txBody>
          <a:bodyPr>
            <a:noAutofit/>
          </a:bodyPr>
          <a:lstStyle/>
          <a:p>
            <a:r>
              <a:rPr lang="en-US" altLang="en-US" dirty="0">
                <a:ea typeface="ＭＳ Ｐゴシック" panose="020B0600070205080204" pitchFamily="34" charset="-128"/>
              </a:rPr>
              <a:t>MEDIA &amp; ADVERTISING</a:t>
            </a:r>
            <a:endParaRPr lang="en-CA" dirty="0"/>
          </a:p>
        </p:txBody>
      </p:sp>
      <p:sp>
        <p:nvSpPr>
          <p:cNvPr id="3" name="Content Placeholder 2"/>
          <p:cNvSpPr>
            <a:spLocks noGrp="1"/>
          </p:cNvSpPr>
          <p:nvPr>
            <p:ph idx="1"/>
          </p:nvPr>
        </p:nvSpPr>
        <p:spPr>
          <a:xfrm>
            <a:off x="376186" y="1557338"/>
            <a:ext cx="4747905" cy="4417313"/>
          </a:xfrm>
        </p:spPr>
        <p:txBody>
          <a:bodyPr>
            <a:normAutofit/>
          </a:bodyPr>
          <a:lstStyle/>
          <a:p>
            <a:pPr marL="0" indent="0" algn="l">
              <a:buNone/>
            </a:pPr>
            <a:r>
              <a:rPr lang="en-US" sz="2600" b="1" i="0" dirty="0">
                <a:effectLst/>
              </a:rPr>
              <a:t>Advertising</a:t>
            </a:r>
            <a:r>
              <a:rPr lang="en-US" sz="2600" i="0" dirty="0">
                <a:effectLst/>
              </a:rPr>
              <a:t> is the primary way media companies </a:t>
            </a:r>
            <a:r>
              <a:rPr lang="en-US" sz="2600" b="1" i="0" dirty="0">
                <a:effectLst/>
              </a:rPr>
              <a:t>make money</a:t>
            </a:r>
            <a:r>
              <a:rPr lang="en-US" sz="2600" i="0" dirty="0">
                <a:effectLst/>
              </a:rPr>
              <a:t>. </a:t>
            </a:r>
          </a:p>
          <a:p>
            <a:pPr marL="0" indent="0" algn="l">
              <a:buNone/>
            </a:pPr>
            <a:r>
              <a:rPr lang="en-US" sz="2600" i="0" dirty="0">
                <a:effectLst/>
              </a:rPr>
              <a:t>Because of this, advertisers have great </a:t>
            </a:r>
            <a:r>
              <a:rPr lang="en-US" sz="2600" b="1" i="0" dirty="0">
                <a:effectLst/>
              </a:rPr>
              <a:t>control</a:t>
            </a:r>
            <a:r>
              <a:rPr lang="en-US" sz="2600" i="0" dirty="0">
                <a:effectLst/>
              </a:rPr>
              <a:t> over the content of media, as well as the owners of media companies.</a:t>
            </a:r>
          </a:p>
          <a:p>
            <a:pPr marL="0" indent="0" algn="l">
              <a:buNone/>
            </a:pPr>
            <a:endParaRPr lang="en-US" sz="1200" i="0" dirty="0">
              <a:effectLst/>
            </a:endParaRPr>
          </a:p>
          <a:p>
            <a:pPr marL="0" indent="0" algn="l">
              <a:buNone/>
            </a:pPr>
            <a:r>
              <a:rPr lang="en-US" sz="2600" b="0" dirty="0">
                <a:solidFill>
                  <a:srgbClr val="464646"/>
                </a:solidFill>
              </a:rPr>
              <a:t>Through </a:t>
            </a:r>
            <a:r>
              <a:rPr lang="en-US" sz="2600" b="1" dirty="0">
                <a:solidFill>
                  <a:srgbClr val="464646"/>
                </a:solidFill>
              </a:rPr>
              <a:t>Media </a:t>
            </a:r>
            <a:r>
              <a:rPr lang="en-US" sz="2600" b="1" dirty="0" err="1">
                <a:solidFill>
                  <a:srgbClr val="464646"/>
                </a:solidFill>
              </a:rPr>
              <a:t>Conglomeracy</a:t>
            </a:r>
            <a:r>
              <a:rPr lang="en-US" sz="2600" b="1" dirty="0">
                <a:solidFill>
                  <a:srgbClr val="464646"/>
                </a:solidFill>
              </a:rPr>
              <a:t> </a:t>
            </a:r>
            <a:r>
              <a:rPr lang="en-US" sz="2600" b="0" dirty="0">
                <a:solidFill>
                  <a:srgbClr val="464646"/>
                </a:solidFill>
              </a:rPr>
              <a:t>the Advertisers and the Media owners are often </a:t>
            </a:r>
            <a:br>
              <a:rPr lang="en-US" sz="2600" b="0" dirty="0">
                <a:solidFill>
                  <a:srgbClr val="464646"/>
                </a:solidFill>
              </a:rPr>
            </a:br>
            <a:r>
              <a:rPr lang="en-US" sz="2600" b="0" dirty="0">
                <a:solidFill>
                  <a:srgbClr val="464646"/>
                </a:solidFill>
              </a:rPr>
              <a:t>one in the same</a:t>
            </a:r>
            <a:endParaRPr lang="en-US" sz="2600" b="0" i="0" dirty="0">
              <a:solidFill>
                <a:srgbClr val="464646"/>
              </a:solidFill>
              <a:effectLst/>
            </a:endParaRPr>
          </a:p>
        </p:txBody>
      </p:sp>
      <p:grpSp>
        <p:nvGrpSpPr>
          <p:cNvPr id="6" name="Group 5">
            <a:extLst>
              <a:ext uri="{FF2B5EF4-FFF2-40B4-BE49-F238E27FC236}">
                <a16:creationId xmlns:a16="http://schemas.microsoft.com/office/drawing/2014/main" id="{16EE4C96-860C-4A87-B286-820C57D24C4F}"/>
              </a:ext>
            </a:extLst>
          </p:cNvPr>
          <p:cNvGrpSpPr/>
          <p:nvPr/>
        </p:nvGrpSpPr>
        <p:grpSpPr>
          <a:xfrm>
            <a:off x="5567275" y="1557338"/>
            <a:ext cx="6625970" cy="5075237"/>
            <a:chOff x="5554918" y="1557338"/>
            <a:chExt cx="6625970" cy="5075237"/>
          </a:xfrm>
        </p:grpSpPr>
        <p:sp>
          <p:nvSpPr>
            <p:cNvPr id="7" name="TextBox 6">
              <a:hlinkClick r:id="rId3"/>
              <a:extLst>
                <a:ext uri="{FF2B5EF4-FFF2-40B4-BE49-F238E27FC236}">
                  <a16:creationId xmlns:a16="http://schemas.microsoft.com/office/drawing/2014/main" id="{26267DBE-789E-4B97-8F36-4270146CE1B8}"/>
                </a:ext>
              </a:extLst>
            </p:cNvPr>
            <p:cNvSpPr txBox="1"/>
            <p:nvPr/>
          </p:nvSpPr>
          <p:spPr>
            <a:xfrm>
              <a:off x="5554918" y="6294021"/>
              <a:ext cx="6625970" cy="338554"/>
            </a:xfrm>
            <a:prstGeom prst="rect">
              <a:avLst/>
            </a:prstGeom>
            <a:noFill/>
          </p:spPr>
          <p:txBody>
            <a:bodyPr wrap="square">
              <a:spAutoFit/>
            </a:bodyPr>
            <a:lstStyle/>
            <a:p>
              <a:pPr algn="ctr"/>
              <a:r>
                <a:rPr lang="en-CA" sz="1600" b="1" dirty="0"/>
                <a:t>Image from Freepik.com</a:t>
              </a:r>
              <a:endParaRPr lang="en-CA" sz="1600" b="1" u="sng" dirty="0"/>
            </a:p>
          </p:txBody>
        </p:sp>
        <p:pic>
          <p:nvPicPr>
            <p:cNvPr id="5" name="Picture 4" descr="Graphical user interface&#10;&#10;Description automatically generated">
              <a:extLst>
                <a:ext uri="{FF2B5EF4-FFF2-40B4-BE49-F238E27FC236}">
                  <a16:creationId xmlns:a16="http://schemas.microsoft.com/office/drawing/2014/main" id="{12F7AF45-250C-4DE2-B22D-C727180898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4918" y="1557338"/>
              <a:ext cx="6625970" cy="4417313"/>
            </a:xfrm>
            <a:prstGeom prst="rect">
              <a:avLst/>
            </a:prstGeom>
          </p:spPr>
        </p:pic>
      </p:grpSp>
    </p:spTree>
    <p:extLst>
      <p:ext uri="{BB962C8B-B14F-4D97-AF65-F5344CB8AC3E}">
        <p14:creationId xmlns:p14="http://schemas.microsoft.com/office/powerpoint/2010/main" val="32565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ayne's World (6/10) Movie CLIP - I Will Not Bow to Any Sponsor (1992) HD">
            <a:hlinkClick r:id="" action="ppaction://media"/>
            <a:extLst>
              <a:ext uri="{FF2B5EF4-FFF2-40B4-BE49-F238E27FC236}">
                <a16:creationId xmlns:a16="http://schemas.microsoft.com/office/drawing/2014/main" id="{242BC5C4-A423-44C0-B7A3-A14CD7AA9EB0}"/>
              </a:ext>
            </a:extLst>
          </p:cNvPr>
          <p:cNvPicPr>
            <a:picLocks noRot="1" noChangeAspect="1"/>
          </p:cNvPicPr>
          <p:nvPr>
            <a:videoFile r:link="rId1"/>
          </p:nvPr>
        </p:nvPicPr>
        <p:blipFill>
          <a:blip r:embed="rId4"/>
          <a:stretch>
            <a:fillRect/>
          </a:stretch>
        </p:blipFill>
        <p:spPr>
          <a:xfrm>
            <a:off x="0" y="0"/>
            <a:ext cx="12192000" cy="6888480"/>
          </a:xfrm>
          <a:prstGeom prst="rect">
            <a:avLst/>
          </a:prstGeom>
        </p:spPr>
      </p:pic>
      <p:pic>
        <p:nvPicPr>
          <p:cNvPr id="4" name="Picture 3">
            <a:hlinkClick r:id="rId5"/>
            <a:extLst>
              <a:ext uri="{FF2B5EF4-FFF2-40B4-BE49-F238E27FC236}">
                <a16:creationId xmlns:a16="http://schemas.microsoft.com/office/drawing/2014/main" id="{607A3AD0-81E6-4604-A06D-E8A60A926D50}"/>
              </a:ext>
            </a:extLst>
          </p:cNvPr>
          <p:cNvPicPr>
            <a:picLocks noChangeAspect="1"/>
          </p:cNvPicPr>
          <p:nvPr/>
        </p:nvPicPr>
        <p:blipFill rotWithShape="1">
          <a:blip r:embed="rId6"/>
          <a:srcRect t="5283" b="5660"/>
          <a:stretch/>
        </p:blipFill>
        <p:spPr>
          <a:xfrm>
            <a:off x="-73565" y="0"/>
            <a:ext cx="12306893" cy="6850063"/>
          </a:xfrm>
          <a:prstGeom prst="rect">
            <a:avLst/>
          </a:prstGeom>
        </p:spPr>
      </p:pic>
    </p:spTree>
    <p:extLst>
      <p:ext uri="{BB962C8B-B14F-4D97-AF65-F5344CB8AC3E}">
        <p14:creationId xmlns:p14="http://schemas.microsoft.com/office/powerpoint/2010/main" val="263230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nternet marketing agency banner. digital business Free Vector">
            <a:extLst>
              <a:ext uri="{FF2B5EF4-FFF2-40B4-BE49-F238E27FC236}">
                <a16:creationId xmlns:a16="http://schemas.microsoft.com/office/drawing/2014/main" id="{773CD523-8442-8C5A-77F7-DAFEB966D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4" r="35223"/>
          <a:stretch/>
        </p:blipFill>
        <p:spPr bwMode="auto">
          <a:xfrm>
            <a:off x="0" y="1268413"/>
            <a:ext cx="6173561" cy="49880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5999" y="225425"/>
            <a:ext cx="6096001" cy="1028417"/>
          </a:xfrm>
        </p:spPr>
        <p:txBody>
          <a:bodyPr>
            <a:noAutofit/>
          </a:bodyPr>
          <a:lstStyle/>
          <a:p>
            <a:r>
              <a:rPr lang="en-US" altLang="en-US" dirty="0">
                <a:ea typeface="ＭＳ Ｐゴシック" panose="020B0600070205080204" pitchFamily="34" charset="-128"/>
              </a:rPr>
              <a:t>MEDIA &amp; ADVERTISING</a:t>
            </a:r>
            <a:endParaRPr lang="en-CA" dirty="0"/>
          </a:p>
        </p:txBody>
      </p:sp>
      <p:sp>
        <p:nvSpPr>
          <p:cNvPr id="3" name="Content Placeholder 2"/>
          <p:cNvSpPr>
            <a:spLocks noGrp="1"/>
          </p:cNvSpPr>
          <p:nvPr>
            <p:ph idx="1"/>
          </p:nvPr>
        </p:nvSpPr>
        <p:spPr>
          <a:xfrm>
            <a:off x="6538823" y="1557338"/>
            <a:ext cx="5281702" cy="5292725"/>
          </a:xfrm>
        </p:spPr>
        <p:txBody>
          <a:bodyPr>
            <a:normAutofit/>
          </a:bodyPr>
          <a:lstStyle/>
          <a:p>
            <a:pPr marL="0" indent="0" algn="l">
              <a:buNone/>
            </a:pPr>
            <a:r>
              <a:rPr lang="en-US" sz="2600" i="0" dirty="0">
                <a:effectLst/>
              </a:rPr>
              <a:t>Media </a:t>
            </a:r>
            <a:r>
              <a:rPr lang="en-US" sz="2600" b="1" i="0" dirty="0">
                <a:effectLst/>
              </a:rPr>
              <a:t>conglomerates</a:t>
            </a:r>
            <a:r>
              <a:rPr lang="en-US" sz="2600" i="0" dirty="0">
                <a:effectLst/>
              </a:rPr>
              <a:t>  now </a:t>
            </a:r>
            <a:r>
              <a:rPr lang="en-US" sz="2600" b="1" i="0" dirty="0">
                <a:effectLst/>
              </a:rPr>
              <a:t>own</a:t>
            </a:r>
            <a:r>
              <a:rPr lang="en-US" sz="2600" i="0" dirty="0">
                <a:effectLst/>
              </a:rPr>
              <a:t> </a:t>
            </a:r>
            <a:r>
              <a:rPr lang="en-US" sz="2600" b="1" i="0" dirty="0">
                <a:effectLst/>
              </a:rPr>
              <a:t>many</a:t>
            </a:r>
            <a:r>
              <a:rPr lang="en-US" sz="2600" i="0" dirty="0">
                <a:effectLst/>
              </a:rPr>
              <a:t> different types of </a:t>
            </a:r>
            <a:r>
              <a:rPr lang="en-US" sz="2600" b="1" i="0" dirty="0">
                <a:effectLst/>
              </a:rPr>
              <a:t>companies</a:t>
            </a:r>
            <a:r>
              <a:rPr lang="en-US" sz="2600" i="0" dirty="0">
                <a:effectLst/>
              </a:rPr>
              <a:t> they often include </a:t>
            </a:r>
            <a:r>
              <a:rPr lang="en-US" sz="2600" b="0" i="0" dirty="0">
                <a:solidFill>
                  <a:srgbClr val="464646"/>
                </a:solidFill>
                <a:effectLst/>
              </a:rPr>
              <a:t>publishing companies, promotion companies, production companies, television and radio stations, and newspapers.</a:t>
            </a:r>
          </a:p>
          <a:p>
            <a:pPr marL="0" indent="0" algn="l">
              <a:buNone/>
            </a:pPr>
            <a:r>
              <a:rPr lang="en-US" sz="2600" b="1" i="0" dirty="0">
                <a:solidFill>
                  <a:srgbClr val="464646"/>
                </a:solidFill>
                <a:effectLst/>
              </a:rPr>
              <a:t>Cross-Production:  </a:t>
            </a:r>
            <a:r>
              <a:rPr lang="en-US" sz="2600" b="0" i="0" dirty="0">
                <a:solidFill>
                  <a:srgbClr val="464646"/>
                </a:solidFill>
                <a:effectLst/>
              </a:rPr>
              <a:t>Turning IP into multiple forms of revenues I.E. Movie, Book, Comic, Game, Music, Clothing,  </a:t>
            </a:r>
          </a:p>
          <a:p>
            <a:pPr marL="0" indent="0" algn="l">
              <a:buNone/>
            </a:pPr>
            <a:r>
              <a:rPr lang="en-US" sz="2600" b="1" dirty="0">
                <a:solidFill>
                  <a:srgbClr val="464646"/>
                </a:solidFill>
              </a:rPr>
              <a:t>Cross-Promotion: </a:t>
            </a:r>
            <a:r>
              <a:rPr lang="en-US" sz="2600" dirty="0">
                <a:solidFill>
                  <a:srgbClr val="464646"/>
                </a:solidFill>
              </a:rPr>
              <a:t>Promotion within owns own network of companies</a:t>
            </a:r>
            <a:endParaRPr lang="en-US" sz="2600" b="0" i="0" dirty="0">
              <a:solidFill>
                <a:srgbClr val="464646"/>
              </a:solidFill>
              <a:effectLst/>
            </a:endParaRPr>
          </a:p>
        </p:txBody>
      </p:sp>
      <p:sp>
        <p:nvSpPr>
          <p:cNvPr id="8" name="TextBox 7">
            <a:hlinkClick r:id="rId4"/>
            <a:extLst>
              <a:ext uri="{FF2B5EF4-FFF2-40B4-BE49-F238E27FC236}">
                <a16:creationId xmlns:a16="http://schemas.microsoft.com/office/drawing/2014/main" id="{7D6A9562-5650-A65E-7F58-B07D3BDD7425}"/>
              </a:ext>
            </a:extLst>
          </p:cNvPr>
          <p:cNvSpPr txBox="1"/>
          <p:nvPr/>
        </p:nvSpPr>
        <p:spPr>
          <a:xfrm>
            <a:off x="371474" y="6263243"/>
            <a:ext cx="5724525" cy="369332"/>
          </a:xfrm>
          <a:prstGeom prst="rect">
            <a:avLst/>
          </a:prstGeom>
          <a:noFill/>
        </p:spPr>
        <p:txBody>
          <a:bodyPr wrap="square">
            <a:spAutoFit/>
          </a:bodyPr>
          <a:lstStyle/>
          <a:p>
            <a:pPr algn="ctr"/>
            <a:r>
              <a:rPr lang="en-CA" b="1" dirty="0"/>
              <a:t>Image by </a:t>
            </a:r>
            <a:r>
              <a:rPr lang="en-CA" b="1" dirty="0" err="1"/>
              <a:t>upklyak</a:t>
            </a:r>
            <a:r>
              <a:rPr lang="en-CA" b="1" dirty="0"/>
              <a:t> - freepik.com</a:t>
            </a:r>
          </a:p>
        </p:txBody>
      </p:sp>
    </p:spTree>
    <p:extLst>
      <p:ext uri="{BB962C8B-B14F-4D97-AF65-F5344CB8AC3E}">
        <p14:creationId xmlns:p14="http://schemas.microsoft.com/office/powerpoint/2010/main" val="809050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person holding coffee latte">
            <a:extLst>
              <a:ext uri="{FF2B5EF4-FFF2-40B4-BE49-F238E27FC236}">
                <a16:creationId xmlns:a16="http://schemas.microsoft.com/office/drawing/2014/main" id="{F8AA4966-4B2B-49BE-9A3A-E456D816A5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84" b="1419"/>
          <a:stretch/>
        </p:blipFill>
        <p:spPr bwMode="auto">
          <a:xfrm>
            <a:off x="-30997" y="-14514"/>
            <a:ext cx="12266540" cy="68790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4398440"/>
            <a:ext cx="12344092" cy="1499616"/>
          </a:xfrm>
          <a:prstGeom prst="rect">
            <a:avLst/>
          </a:prstGeom>
          <a:solidFill>
            <a:schemeClr val="tx1">
              <a:alpha val="55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extLst>
              <a:ext uri="{FF2B5EF4-FFF2-40B4-BE49-F238E27FC236}">
                <a16:creationId xmlns:a16="http://schemas.microsoft.com/office/drawing/2014/main" id="{89646681-4199-4494-8CB9-F34D494D4574}"/>
              </a:ext>
            </a:extLst>
          </p:cNvPr>
          <p:cNvSpPr txBox="1"/>
          <p:nvPr/>
        </p:nvSpPr>
        <p:spPr>
          <a:xfrm>
            <a:off x="371475" y="6304833"/>
            <a:ext cx="5724525"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0"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Hannah </a:t>
            </a:r>
            <a:r>
              <a:rPr lang="en-US" b="0" i="0"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Tims</a:t>
            </a:r>
            <a:r>
              <a:rPr lang="en-US" b="0" i="0" dirty="0">
                <a:solidFill>
                  <a:schemeClr val="bg1"/>
                </a:solidFill>
                <a:effectLst/>
                <a:latin typeface="Calibri" panose="020F0502020204030204" pitchFamily="34" charset="0"/>
              </a:rPr>
              <a:t> on </a:t>
            </a:r>
            <a:r>
              <a:rPr lang="en-US" b="0" i="0"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r>
              <a:rPr lang="en-US" dirty="0">
                <a:solidFill>
                  <a:schemeClr val="bg1"/>
                </a:solidFill>
              </a:rPr>
              <a:t> </a:t>
            </a:r>
            <a:endParaRPr lang="en-CA" dirty="0">
              <a:solidFill>
                <a:schemeClr val="bg1"/>
              </a:solidFill>
            </a:endParaRPr>
          </a:p>
        </p:txBody>
      </p:sp>
    </p:spTree>
    <p:extLst>
      <p:ext uri="{BB962C8B-B14F-4D97-AF65-F5344CB8AC3E}">
        <p14:creationId xmlns:p14="http://schemas.microsoft.com/office/powerpoint/2010/main" val="230238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lose-up Photography of Smartphone Icons">
            <a:extLst>
              <a:ext uri="{FF2B5EF4-FFF2-40B4-BE49-F238E27FC236}">
                <a16:creationId xmlns:a16="http://schemas.microsoft.com/office/drawing/2014/main" id="{0610A23F-9EB1-589B-6D49-EDA8210D77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8" t="11858" b="11387"/>
          <a:stretch/>
        </p:blipFill>
        <p:spPr bwMode="auto">
          <a:xfrm>
            <a:off x="-29028" y="0"/>
            <a:ext cx="1225436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7E74333-8BF0-4432-95FC-0F6709B9BC44}"/>
              </a:ext>
            </a:extLst>
          </p:cNvPr>
          <p:cNvSpPr/>
          <p:nvPr/>
        </p:nvSpPr>
        <p:spPr>
          <a:xfrm>
            <a:off x="-30997" y="0"/>
            <a:ext cx="10423225" cy="6858000"/>
          </a:xfrm>
          <a:prstGeom prst="rect">
            <a:avLst/>
          </a:prstGeom>
          <a:gradFill flip="none" rotWithShape="1">
            <a:gsLst>
              <a:gs pos="61000">
                <a:schemeClr val="bg1"/>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71475" y="239996"/>
            <a:ext cx="7683954" cy="1325563"/>
          </a:xfrm>
        </p:spPr>
        <p:txBody>
          <a:bodyPr>
            <a:normAutofit/>
          </a:bodyPr>
          <a:lstStyle/>
          <a:p>
            <a:r>
              <a:rPr lang="en-CA" dirty="0"/>
              <a:t>THE RISE OF SOCIAL MEDIA</a:t>
            </a:r>
          </a:p>
        </p:txBody>
      </p:sp>
      <p:sp>
        <p:nvSpPr>
          <p:cNvPr id="3" name="Content Placeholder 2"/>
          <p:cNvSpPr>
            <a:spLocks noGrp="1"/>
          </p:cNvSpPr>
          <p:nvPr>
            <p:ph idx="1"/>
          </p:nvPr>
        </p:nvSpPr>
        <p:spPr>
          <a:xfrm>
            <a:off x="371475" y="1565559"/>
            <a:ext cx="5939971" cy="4792379"/>
          </a:xfrm>
        </p:spPr>
        <p:txBody>
          <a:bodyPr>
            <a:normAutofit lnSpcReduction="10000"/>
          </a:bodyPr>
          <a:lstStyle/>
          <a:p>
            <a:r>
              <a:rPr lang="en-US" b="0" i="0" dirty="0">
                <a:solidFill>
                  <a:srgbClr val="252327"/>
                </a:solidFill>
                <a:effectLst/>
                <a:latin typeface="Calibri" panose="020F0502020204030204" pitchFamily="34" charset="0"/>
              </a:rPr>
              <a:t>The availability of social media has many implications for global citizenship.</a:t>
            </a:r>
          </a:p>
          <a:p>
            <a:br>
              <a:rPr lang="en-US" dirty="0"/>
            </a:br>
            <a:r>
              <a:rPr lang="en-US" b="0" i="0" dirty="0">
                <a:solidFill>
                  <a:srgbClr val="252327"/>
                </a:solidFill>
                <a:effectLst/>
                <a:latin typeface="Calibri" panose="020F0502020204030204" pitchFamily="34" charset="0"/>
              </a:rPr>
              <a:t>It is important to recognize that in our current society, social action cannot in fact exist without social media. </a:t>
            </a:r>
          </a:p>
          <a:p>
            <a:r>
              <a:rPr lang="en-US" b="0" i="0" dirty="0">
                <a:solidFill>
                  <a:srgbClr val="252327"/>
                </a:solidFill>
                <a:effectLst/>
                <a:latin typeface="Calibri" panose="020F0502020204030204" pitchFamily="34" charset="0"/>
              </a:rPr>
              <a:t>Online platforms have the potential to reach an extraordinarily large audience, and with the Internet, citizens can engage in dialogue and voice their thoughts with a global reach.</a:t>
            </a:r>
          </a:p>
        </p:txBody>
      </p:sp>
      <p:sp>
        <p:nvSpPr>
          <p:cNvPr id="8" name="TextBox 7">
            <a:extLst>
              <a:ext uri="{FF2B5EF4-FFF2-40B4-BE49-F238E27FC236}">
                <a16:creationId xmlns:a16="http://schemas.microsoft.com/office/drawing/2014/main" id="{06CD6D27-B3C2-906A-E167-9598AC762368}"/>
              </a:ext>
            </a:extLst>
          </p:cNvPr>
          <p:cNvSpPr txBox="1"/>
          <p:nvPr/>
        </p:nvSpPr>
        <p:spPr>
          <a:xfrm>
            <a:off x="3017043" y="6370700"/>
            <a:ext cx="6124574" cy="369332"/>
          </a:xfrm>
          <a:prstGeom prst="rect">
            <a:avLst/>
          </a:prstGeom>
          <a:noFill/>
        </p:spPr>
        <p:txBody>
          <a:bodyPr wrap="square">
            <a:spAutoFit/>
          </a:bodyPr>
          <a:lstStyle/>
          <a:p>
            <a:pPr algn="ctr"/>
            <a:r>
              <a:rPr lang="en-US" b="0" i="0" dirty="0">
                <a:effectLst/>
                <a:latin typeface="Calibri" panose="020F0502020204030204" pitchFamily="34" charset="0"/>
              </a:rPr>
              <a:t>Photo by </a:t>
            </a:r>
            <a:r>
              <a:rPr lang="en-US" b="1" i="0" u="none" strike="noStrike" dirty="0">
                <a:effectLst/>
                <a:latin typeface="Calibri" panose="020F0502020204030204" pitchFamily="34" charset="0"/>
                <a:hlinkClick r:id="rId4">
                  <a:extLst>
                    <a:ext uri="{A12FA001-AC4F-418D-AE19-62706E023703}">
                      <ahyp:hlinkClr xmlns:ahyp="http://schemas.microsoft.com/office/drawing/2018/hyperlinkcolor" val="tx"/>
                    </a:ext>
                  </a:extLst>
                </a:hlinkClick>
              </a:rPr>
              <a:t>Pixabay</a:t>
            </a:r>
            <a:r>
              <a:rPr lang="en-US" b="0" i="0" dirty="0">
                <a:effectLst/>
                <a:latin typeface="Calibri" panose="020F0502020204030204" pitchFamily="34" charset="0"/>
              </a:rPr>
              <a:t> from </a:t>
            </a:r>
            <a:r>
              <a:rPr lang="en-US" b="1" i="0" u="none" strike="noStrike" dirty="0">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dirty="0"/>
          </a:p>
        </p:txBody>
      </p:sp>
    </p:spTree>
    <p:extLst>
      <p:ext uri="{BB962C8B-B14F-4D97-AF65-F5344CB8AC3E}">
        <p14:creationId xmlns:p14="http://schemas.microsoft.com/office/powerpoint/2010/main" val="1258586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I'm worried about humanity's future.">
            <a:hlinkClick r:id="" action="ppaction://media"/>
            <a:extLst>
              <a:ext uri="{FF2B5EF4-FFF2-40B4-BE49-F238E27FC236}">
                <a16:creationId xmlns:a16="http://schemas.microsoft.com/office/drawing/2014/main" id="{AF135852-B079-490F-B591-74145B0402B4}"/>
              </a:ext>
            </a:extLst>
          </p:cNvPr>
          <p:cNvPicPr>
            <a:picLocks noRot="1" noChangeAspect="1"/>
          </p:cNvPicPr>
          <p:nvPr>
            <a:videoFile r:link="rId1"/>
          </p:nvPr>
        </p:nvPicPr>
        <p:blipFill>
          <a:blip r:embed="rId4"/>
          <a:stretch>
            <a:fillRect/>
          </a:stretch>
        </p:blipFill>
        <p:spPr>
          <a:xfrm>
            <a:off x="0" y="-30480"/>
            <a:ext cx="12192000" cy="6888480"/>
          </a:xfrm>
          <a:prstGeom prst="rect">
            <a:avLst/>
          </a:prstGeom>
        </p:spPr>
      </p:pic>
      <p:pic>
        <p:nvPicPr>
          <p:cNvPr id="13314" name="Picture 2">
            <a:hlinkClick r:id="rId5"/>
            <a:extLst>
              <a:ext uri="{FF2B5EF4-FFF2-40B4-BE49-F238E27FC236}">
                <a16:creationId xmlns:a16="http://schemas.microsoft.com/office/drawing/2014/main" id="{296FEC8A-7C5B-4C6B-BB46-12527756F5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06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Media, Ideology and Power</a:t>
            </a:r>
          </a:p>
        </p:txBody>
      </p:sp>
      <p:sp>
        <p:nvSpPr>
          <p:cNvPr id="3" name="Content Placeholder 2"/>
          <p:cNvSpPr>
            <a:spLocks noGrp="1"/>
          </p:cNvSpPr>
          <p:nvPr>
            <p:ph idx="1"/>
          </p:nvPr>
        </p:nvSpPr>
        <p:spPr>
          <a:xfrm>
            <a:off x="371475" y="1825624"/>
            <a:ext cx="5724525" cy="4662261"/>
          </a:xfrm>
        </p:spPr>
        <p:txBody>
          <a:bodyPr>
            <a:normAutofit lnSpcReduction="10000"/>
          </a:bodyPr>
          <a:lstStyle/>
          <a:p>
            <a:pPr algn="l"/>
            <a:r>
              <a:rPr lang="en-US" b="0" i="0" dirty="0">
                <a:solidFill>
                  <a:srgbClr val="252327"/>
                </a:solidFill>
                <a:effectLst/>
              </a:rPr>
              <a:t>Noam Chomsky and Edward Herman, two American media analysts and educators, argue that there are five classes of filters that are used by the corporate media to determine what is considered “newsworthy.” </a:t>
            </a:r>
          </a:p>
          <a:p>
            <a:pPr algn="l"/>
            <a:r>
              <a:rPr lang="en-US" b="0" i="0" dirty="0">
                <a:solidFill>
                  <a:srgbClr val="252327"/>
                </a:solidFill>
                <a:effectLst/>
              </a:rPr>
              <a:t>The filters are: </a:t>
            </a:r>
            <a:br>
              <a:rPr lang="en-US" b="0" i="0" dirty="0">
                <a:solidFill>
                  <a:srgbClr val="252327"/>
                </a:solidFill>
                <a:effectLst/>
              </a:rPr>
            </a:br>
            <a:r>
              <a:rPr lang="en-US" b="0" i="0" dirty="0">
                <a:solidFill>
                  <a:srgbClr val="252327"/>
                </a:solidFill>
                <a:effectLst/>
              </a:rPr>
              <a:t>corporate ownership, advertising, sourcing, negative responses to a media statement or program (“flak”), and creating polar opposites - Ideology.</a:t>
            </a:r>
          </a:p>
          <a:p>
            <a:pPr algn="l"/>
            <a:endParaRPr lang="en-US" b="0" i="0" dirty="0">
              <a:solidFill>
                <a:srgbClr val="252327"/>
              </a:solidFill>
              <a:effectLst/>
            </a:endParaRPr>
          </a:p>
          <a:p>
            <a:pPr algn="l"/>
            <a:endParaRPr lang="en-US" b="0" i="0" dirty="0">
              <a:solidFill>
                <a:srgbClr val="252327"/>
              </a:solidFill>
              <a:effectLst/>
            </a:endParaRPr>
          </a:p>
        </p:txBody>
      </p:sp>
      <p:sp>
        <p:nvSpPr>
          <p:cNvPr id="6" name="Title 1">
            <a:extLst>
              <a:ext uri="{FF2B5EF4-FFF2-40B4-BE49-F238E27FC236}">
                <a16:creationId xmlns:a16="http://schemas.microsoft.com/office/drawing/2014/main" id="{94C919A7-EA49-4998-87B0-E53E54D7B634}"/>
              </a:ext>
            </a:extLst>
          </p:cNvPr>
          <p:cNvSpPr txBox="1">
            <a:spLocks/>
          </p:cNvSpPr>
          <p:nvPr/>
        </p:nvSpPr>
        <p:spPr>
          <a:xfrm>
            <a:off x="371475" y="853054"/>
            <a:ext cx="118047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US" sz="4400" dirty="0">
                <a:solidFill>
                  <a:schemeClr val="tx1">
                    <a:lumMod val="50000"/>
                    <a:lumOff val="50000"/>
                  </a:schemeClr>
                </a:solidFill>
              </a:rPr>
              <a:t>5  Filters of the Propaganda Model</a:t>
            </a:r>
            <a:endParaRPr lang="en-CA" sz="4400" dirty="0">
              <a:solidFill>
                <a:schemeClr val="tx1">
                  <a:lumMod val="50000"/>
                  <a:lumOff val="50000"/>
                </a:schemeClr>
              </a:solidFill>
            </a:endParaRPr>
          </a:p>
        </p:txBody>
      </p:sp>
      <p:grpSp>
        <p:nvGrpSpPr>
          <p:cNvPr id="8" name="Group 7">
            <a:extLst>
              <a:ext uri="{FF2B5EF4-FFF2-40B4-BE49-F238E27FC236}">
                <a16:creationId xmlns:a16="http://schemas.microsoft.com/office/drawing/2014/main" id="{965217FB-F4A3-B18E-545E-00F8785C65C2}"/>
              </a:ext>
            </a:extLst>
          </p:cNvPr>
          <p:cNvGrpSpPr/>
          <p:nvPr/>
        </p:nvGrpSpPr>
        <p:grpSpPr>
          <a:xfrm>
            <a:off x="7124700" y="1516753"/>
            <a:ext cx="5086351" cy="5155798"/>
            <a:chOff x="7124700" y="1516753"/>
            <a:chExt cx="5086351" cy="5155798"/>
          </a:xfrm>
        </p:grpSpPr>
        <p:sp>
          <p:nvSpPr>
            <p:cNvPr id="7" name="TextBox 6">
              <a:extLst>
                <a:ext uri="{FF2B5EF4-FFF2-40B4-BE49-F238E27FC236}">
                  <a16:creationId xmlns:a16="http://schemas.microsoft.com/office/drawing/2014/main" id="{2E4A284E-0B54-A1E3-1344-9593B7CC3379}"/>
                </a:ext>
              </a:extLst>
            </p:cNvPr>
            <p:cNvSpPr txBox="1"/>
            <p:nvPr/>
          </p:nvSpPr>
          <p:spPr>
            <a:xfrm>
              <a:off x="7124700" y="6303219"/>
              <a:ext cx="5051475" cy="369332"/>
            </a:xfrm>
            <a:prstGeom prst="rect">
              <a:avLst/>
            </a:prstGeom>
            <a:noFill/>
          </p:spPr>
          <p:txBody>
            <a:bodyPr wrap="square">
              <a:spAutoFit/>
            </a:bodyPr>
            <a:lstStyle/>
            <a:p>
              <a:pPr algn="ctr"/>
              <a:r>
                <a:rPr lang="en-CA" b="1" dirty="0"/>
                <a:t>Photo by master1305 - freepik.com</a:t>
              </a:r>
            </a:p>
          </p:txBody>
        </p:sp>
        <p:pic>
          <p:nvPicPr>
            <p:cNvPr id="13314" name="Picture 2" descr="Showing tablet's blank screen Free Photo">
              <a:extLst>
                <a:ext uri="{FF2B5EF4-FFF2-40B4-BE49-F238E27FC236}">
                  <a16:creationId xmlns:a16="http://schemas.microsoft.com/office/drawing/2014/main" id="{C2F6EB49-3AD2-A5C1-2076-94BD79B4F9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935"/>
            <a:stretch/>
          </p:blipFill>
          <p:spPr bwMode="auto">
            <a:xfrm flipH="1">
              <a:off x="7124701" y="1516753"/>
              <a:ext cx="5086350" cy="47015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47508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Noam Chomsky - The 5 Filters of the Mass Media Machine">
            <a:hlinkClick r:id="" action="ppaction://media"/>
            <a:extLst>
              <a:ext uri="{FF2B5EF4-FFF2-40B4-BE49-F238E27FC236}">
                <a16:creationId xmlns:a16="http://schemas.microsoft.com/office/drawing/2014/main" id="{56F13653-B30E-4F6D-967A-0832D4AEDD89}"/>
              </a:ext>
            </a:extLst>
          </p:cNvPr>
          <p:cNvPicPr>
            <a:picLocks noRot="1" noChangeAspect="1"/>
          </p:cNvPicPr>
          <p:nvPr>
            <a:videoFile r:link="rId1"/>
          </p:nvPr>
        </p:nvPicPr>
        <p:blipFill>
          <a:blip r:embed="rId4"/>
          <a:stretch>
            <a:fillRect/>
          </a:stretch>
        </p:blipFill>
        <p:spPr>
          <a:xfrm>
            <a:off x="0" y="0"/>
            <a:ext cx="12192000" cy="6850063"/>
          </a:xfrm>
          <a:prstGeom prst="rect">
            <a:avLst/>
          </a:prstGeom>
        </p:spPr>
      </p:pic>
      <p:pic>
        <p:nvPicPr>
          <p:cNvPr id="5" name="Picture 4">
            <a:hlinkClick r:id="rId5"/>
            <a:extLst>
              <a:ext uri="{FF2B5EF4-FFF2-40B4-BE49-F238E27FC236}">
                <a16:creationId xmlns:a16="http://schemas.microsoft.com/office/drawing/2014/main" id="{F9487CCC-4E18-4B32-B747-C8829CE37127}"/>
              </a:ext>
            </a:extLst>
          </p:cNvPr>
          <p:cNvPicPr>
            <a:picLocks noChangeAspect="1"/>
          </p:cNvPicPr>
          <p:nvPr/>
        </p:nvPicPr>
        <p:blipFill>
          <a:blip r:embed="rId6"/>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6BC8A2B3-1D38-43A8-B779-1C1890060536}"/>
              </a:ext>
            </a:extLst>
          </p:cNvPr>
          <p:cNvSpPr txBox="1">
            <a:spLocks/>
          </p:cNvSpPr>
          <p:nvPr/>
        </p:nvSpPr>
        <p:spPr>
          <a:xfrm>
            <a:off x="376187" y="239996"/>
            <a:ext cx="11444338"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solidFill>
                  <a:schemeClr val="bg1"/>
                </a:solidFill>
              </a:rPr>
              <a:t>Media, Ideology and Power</a:t>
            </a:r>
          </a:p>
        </p:txBody>
      </p:sp>
    </p:spTree>
    <p:extLst>
      <p:ext uri="{BB962C8B-B14F-4D97-AF65-F5344CB8AC3E}">
        <p14:creationId xmlns:p14="http://schemas.microsoft.com/office/powerpoint/2010/main" val="5193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Question Mark Wallpapers - Top Free Question Mark Backgrounds -  WallpaperAccess">
            <a:extLst>
              <a:ext uri="{FF2B5EF4-FFF2-40B4-BE49-F238E27FC236}">
                <a16:creationId xmlns:a16="http://schemas.microsoft.com/office/drawing/2014/main" id="{CF7BEA7A-2926-49FA-A711-1BB774A30B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B98ADE-6393-430F-9E75-4306D369F979}"/>
              </a:ext>
            </a:extLst>
          </p:cNvPr>
          <p:cNvSpPr/>
          <p:nvPr/>
        </p:nvSpPr>
        <p:spPr>
          <a:xfrm>
            <a:off x="-22226" y="0"/>
            <a:ext cx="12225337" cy="6880112"/>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3AA21DE-D125-4736-8DBE-62BC5DF8E9C8}"/>
              </a:ext>
            </a:extLst>
          </p:cNvPr>
          <p:cNvSpPr txBox="1">
            <a:spLocks/>
          </p:cNvSpPr>
          <p:nvPr/>
        </p:nvSpPr>
        <p:spPr>
          <a:xfrm>
            <a:off x="0" y="239996"/>
            <a:ext cx="12180887"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solidFill>
                  <a:schemeClr val="bg1"/>
                </a:solidFill>
              </a:rPr>
              <a:t>QUESTIONS</a:t>
            </a:r>
          </a:p>
        </p:txBody>
      </p:sp>
      <p:sp>
        <p:nvSpPr>
          <p:cNvPr id="10" name="TextBox 9">
            <a:extLst>
              <a:ext uri="{FF2B5EF4-FFF2-40B4-BE49-F238E27FC236}">
                <a16:creationId xmlns:a16="http://schemas.microsoft.com/office/drawing/2014/main" id="{2D672ABD-555A-4395-9545-8FD6F3EE6FEB}"/>
              </a:ext>
            </a:extLst>
          </p:cNvPr>
          <p:cNvSpPr txBox="1"/>
          <p:nvPr/>
        </p:nvSpPr>
        <p:spPr>
          <a:xfrm>
            <a:off x="565944" y="1764645"/>
            <a:ext cx="6634956" cy="4832092"/>
          </a:xfrm>
          <a:prstGeom prst="rect">
            <a:avLst/>
          </a:prstGeom>
          <a:noFill/>
        </p:spPr>
        <p:txBody>
          <a:bodyPr wrap="square">
            <a:spAutoFit/>
          </a:bodyPr>
          <a:lstStyle/>
          <a:p>
            <a:pPr marL="171450" indent="-171450">
              <a:buFont typeface="Arial" panose="020B0604020202020204" pitchFamily="34" charset="0"/>
              <a:buChar char="•"/>
            </a:pPr>
            <a:r>
              <a:rPr lang="en-US" sz="2200" b="1" i="0" dirty="0">
                <a:solidFill>
                  <a:schemeClr val="bg1"/>
                </a:solidFill>
                <a:effectLst/>
              </a:rPr>
              <a:t>Who has created the message? </a:t>
            </a:r>
          </a:p>
          <a:p>
            <a:pPr marL="171450" indent="-171450">
              <a:buFont typeface="Arial" panose="020B0604020202020204" pitchFamily="34" charset="0"/>
              <a:buChar char="•"/>
            </a:pPr>
            <a:r>
              <a:rPr lang="en-US" sz="2200" b="1" i="0" dirty="0">
                <a:solidFill>
                  <a:schemeClr val="bg1"/>
                </a:solidFill>
                <a:effectLst/>
              </a:rPr>
              <a:t>Why?</a:t>
            </a:r>
          </a:p>
          <a:p>
            <a:pPr marL="171450" indent="-171450">
              <a:buFont typeface="Arial" panose="020B0604020202020204" pitchFamily="34" charset="0"/>
              <a:buChar char="•"/>
            </a:pPr>
            <a:r>
              <a:rPr lang="en-US" sz="2200" b="1" i="0" dirty="0">
                <a:solidFill>
                  <a:schemeClr val="bg1"/>
                </a:solidFill>
                <a:effectLst/>
              </a:rPr>
              <a:t>Who benefits from this message? </a:t>
            </a:r>
          </a:p>
          <a:p>
            <a:pPr marL="171450" indent="-171450">
              <a:buFont typeface="Arial" panose="020B0604020202020204" pitchFamily="34" charset="0"/>
              <a:buChar char="•"/>
            </a:pPr>
            <a:r>
              <a:rPr lang="en-US" sz="2200" b="1" i="0" dirty="0">
                <a:solidFill>
                  <a:schemeClr val="bg1"/>
                </a:solidFill>
                <a:effectLst/>
              </a:rPr>
              <a:t>Who loses? </a:t>
            </a:r>
          </a:p>
          <a:p>
            <a:pPr marL="171450" indent="-171450">
              <a:buFont typeface="Arial" panose="020B0604020202020204" pitchFamily="34" charset="0"/>
              <a:buChar char="•"/>
            </a:pPr>
            <a:r>
              <a:rPr lang="en-US" sz="2200" b="1" i="0" dirty="0">
                <a:solidFill>
                  <a:schemeClr val="bg1"/>
                </a:solidFill>
                <a:effectLst/>
              </a:rPr>
              <a:t>What techniques are used to attract my attention?</a:t>
            </a:r>
          </a:p>
          <a:p>
            <a:pPr marL="171450" indent="-171450">
              <a:buFont typeface="Arial" panose="020B0604020202020204" pitchFamily="34" charset="0"/>
              <a:buChar char="•"/>
            </a:pPr>
            <a:r>
              <a:rPr lang="en-US" sz="2200" b="1" i="0" dirty="0">
                <a:solidFill>
                  <a:schemeClr val="bg1"/>
                </a:solidFill>
                <a:effectLst/>
              </a:rPr>
              <a:t>How might different people understand this message differently from me? </a:t>
            </a:r>
          </a:p>
          <a:p>
            <a:pPr marL="171450" indent="-171450">
              <a:buFont typeface="Arial" panose="020B0604020202020204" pitchFamily="34" charset="0"/>
              <a:buChar char="•"/>
            </a:pPr>
            <a:r>
              <a:rPr lang="en-US" sz="2200" b="1" i="0" dirty="0">
                <a:solidFill>
                  <a:schemeClr val="bg1"/>
                </a:solidFill>
                <a:effectLst/>
              </a:rPr>
              <a:t>What are the roles, norms, and expectations communicated by this message? </a:t>
            </a:r>
          </a:p>
          <a:p>
            <a:pPr marL="171450" indent="-171450">
              <a:buFont typeface="Arial" panose="020B0604020202020204" pitchFamily="34" charset="0"/>
              <a:buChar char="•"/>
            </a:pPr>
            <a:r>
              <a:rPr lang="en-US" sz="2200" b="1" i="0" dirty="0">
                <a:solidFill>
                  <a:schemeClr val="bg1"/>
                </a:solidFill>
                <a:effectLst/>
              </a:rPr>
              <a:t>What is being left out, hidden, or omitted altogether? </a:t>
            </a:r>
          </a:p>
          <a:p>
            <a:pPr marL="171450" indent="-171450">
              <a:buFont typeface="Arial" panose="020B0604020202020204" pitchFamily="34" charset="0"/>
              <a:buChar char="•"/>
            </a:pPr>
            <a:r>
              <a:rPr lang="en-US" sz="2200" b="1" i="0" dirty="0">
                <a:solidFill>
                  <a:schemeClr val="bg1"/>
                </a:solidFill>
                <a:effectLst/>
              </a:rPr>
              <a:t>What types of representations are considered valuable or desirable, and which are not? </a:t>
            </a:r>
          </a:p>
          <a:p>
            <a:pPr marL="171450" indent="-171450">
              <a:buFont typeface="Arial" panose="020B0604020202020204" pitchFamily="34" charset="0"/>
              <a:buChar char="•"/>
            </a:pPr>
            <a:r>
              <a:rPr lang="en-US" sz="2200" b="1" i="0" dirty="0">
                <a:solidFill>
                  <a:schemeClr val="bg1"/>
                </a:solidFill>
                <a:effectLst/>
              </a:rPr>
              <a:t>How has media influenced what I believe, how I think, and how I behave?</a:t>
            </a:r>
            <a:endParaRPr lang="en-CA" sz="2200" b="1" dirty="0">
              <a:solidFill>
                <a:schemeClr val="bg1"/>
              </a:solidFill>
            </a:endParaRPr>
          </a:p>
        </p:txBody>
      </p:sp>
      <p:sp>
        <p:nvSpPr>
          <p:cNvPr id="17" name="TextBox 16">
            <a:extLst>
              <a:ext uri="{FF2B5EF4-FFF2-40B4-BE49-F238E27FC236}">
                <a16:creationId xmlns:a16="http://schemas.microsoft.com/office/drawing/2014/main" id="{D1AD1F3D-3093-4DFC-9D5C-5A9A378ECBAF}"/>
              </a:ext>
            </a:extLst>
          </p:cNvPr>
          <p:cNvSpPr txBox="1"/>
          <p:nvPr/>
        </p:nvSpPr>
        <p:spPr>
          <a:xfrm>
            <a:off x="7924800" y="6251315"/>
            <a:ext cx="4283867" cy="369332"/>
          </a:xfrm>
          <a:prstGeom prst="rect">
            <a:avLst/>
          </a:prstGeom>
          <a:noFill/>
        </p:spPr>
        <p:txBody>
          <a:bodyPr wrap="square">
            <a:spAutoFit/>
          </a:bodyPr>
          <a:lstStyle/>
          <a:p>
            <a:r>
              <a:rPr lang="en-CA" b="0" i="0" dirty="0">
                <a:solidFill>
                  <a:schemeClr val="bg1"/>
                </a:solidFill>
                <a:effectLst/>
                <a:latin typeface="Calibri" panose="020F0502020204030204" pitchFamily="34" charset="0"/>
              </a:rPr>
              <a:t>Photo By </a:t>
            </a:r>
            <a:r>
              <a:rPr lang="en-CA" b="0" i="0" u="sng"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Arek</a:t>
            </a:r>
            <a:r>
              <a:rPr lang="en-CA" b="0" i="0" u="sng"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a:t>
            </a:r>
            <a:r>
              <a:rPr lang="en-CA" b="0" i="0" u="sng"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Socha</a:t>
            </a:r>
            <a:r>
              <a:rPr lang="en-CA" b="0" i="0" dirty="0">
                <a:solidFill>
                  <a:schemeClr val="bg1"/>
                </a:solidFill>
                <a:effectLst/>
                <a:latin typeface="Calibri" panose="020F0502020204030204" pitchFamily="34" charset="0"/>
              </a:rPr>
              <a:t> from </a:t>
            </a:r>
            <a:r>
              <a:rPr lang="en-CA" b="0" i="0" u="sng"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Pixabay</a:t>
            </a:r>
            <a:r>
              <a:rPr lang="en-CA" b="0" i="0" dirty="0">
                <a:solidFill>
                  <a:schemeClr val="bg1"/>
                </a:solidFill>
                <a:effectLst/>
                <a:latin typeface="Calibri" panose="020F0502020204030204" pitchFamily="34" charset="0"/>
              </a:rPr>
              <a:t> </a:t>
            </a:r>
            <a:endParaRPr lang="en-CA" dirty="0">
              <a:solidFill>
                <a:schemeClr val="bg1"/>
              </a:solidFill>
            </a:endParaRPr>
          </a:p>
        </p:txBody>
      </p:sp>
    </p:spTree>
    <p:extLst>
      <p:ext uri="{BB962C8B-B14F-4D97-AF65-F5344CB8AC3E}">
        <p14:creationId xmlns:p14="http://schemas.microsoft.com/office/powerpoint/2010/main" val="401173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MEDIA?</a:t>
            </a:r>
          </a:p>
        </p:txBody>
      </p:sp>
      <p:sp>
        <p:nvSpPr>
          <p:cNvPr id="3" name="Content Placeholder 2"/>
          <p:cNvSpPr>
            <a:spLocks noGrp="1"/>
          </p:cNvSpPr>
          <p:nvPr>
            <p:ph idx="1"/>
          </p:nvPr>
        </p:nvSpPr>
        <p:spPr>
          <a:xfrm>
            <a:off x="371475" y="1557338"/>
            <a:ext cx="5325940" cy="4619625"/>
          </a:xfrm>
        </p:spPr>
        <p:txBody>
          <a:bodyPr>
            <a:normAutofit/>
          </a:bodyPr>
          <a:lstStyle/>
          <a:p>
            <a:pPr marL="0" indent="0">
              <a:buNone/>
            </a:pPr>
            <a:r>
              <a:rPr lang="en-CA" dirty="0"/>
              <a:t>Media can refer to newspapers, the Internet, magazines, television shows, blogs, social media sites like Facebook and Twitter, movies, advertisements and so on.</a:t>
            </a:r>
          </a:p>
          <a:p>
            <a:pPr marL="0" indent="0">
              <a:buNone/>
            </a:pPr>
            <a:endParaRPr lang="en-CA" dirty="0"/>
          </a:p>
          <a:p>
            <a:pPr marL="0" indent="0">
              <a:buNone/>
            </a:pPr>
            <a:r>
              <a:rPr lang="en-CA" dirty="0"/>
              <a:t>From the time we wake up to the moment we go to sleep, we are constantly surrounded by and engaging with different forms of media.</a:t>
            </a:r>
          </a:p>
        </p:txBody>
      </p:sp>
      <p:sp>
        <p:nvSpPr>
          <p:cNvPr id="9" name="TextBox 8">
            <a:hlinkClick r:id="rId3"/>
            <a:extLst>
              <a:ext uri="{FF2B5EF4-FFF2-40B4-BE49-F238E27FC236}">
                <a16:creationId xmlns:a16="http://schemas.microsoft.com/office/drawing/2014/main" id="{14904C95-8423-DA92-311E-D4AAEF266E26}"/>
              </a:ext>
            </a:extLst>
          </p:cNvPr>
          <p:cNvSpPr txBox="1"/>
          <p:nvPr/>
        </p:nvSpPr>
        <p:spPr>
          <a:xfrm>
            <a:off x="6096000" y="6120084"/>
            <a:ext cx="5724525" cy="369332"/>
          </a:xfrm>
          <a:prstGeom prst="rect">
            <a:avLst/>
          </a:prstGeom>
          <a:noFill/>
        </p:spPr>
        <p:txBody>
          <a:bodyPr wrap="square">
            <a:spAutoFit/>
          </a:bodyPr>
          <a:lstStyle/>
          <a:p>
            <a:pPr algn="ctr"/>
            <a:r>
              <a:rPr lang="en-CA" b="1" dirty="0"/>
              <a:t>Image by rawpixel.com - freepik.com</a:t>
            </a:r>
          </a:p>
        </p:txBody>
      </p:sp>
      <p:grpSp>
        <p:nvGrpSpPr>
          <p:cNvPr id="14" name="Group 13">
            <a:extLst>
              <a:ext uri="{FF2B5EF4-FFF2-40B4-BE49-F238E27FC236}">
                <a16:creationId xmlns:a16="http://schemas.microsoft.com/office/drawing/2014/main" id="{D7B01A0A-104C-EE34-6F4D-A707992ED508}"/>
              </a:ext>
            </a:extLst>
          </p:cNvPr>
          <p:cNvGrpSpPr/>
          <p:nvPr/>
        </p:nvGrpSpPr>
        <p:grpSpPr>
          <a:xfrm>
            <a:off x="5111270" y="1268412"/>
            <a:ext cx="7106767" cy="4639605"/>
            <a:chOff x="5111270" y="1268412"/>
            <a:chExt cx="7106767" cy="4639605"/>
          </a:xfrm>
        </p:grpSpPr>
        <p:pic>
          <p:nvPicPr>
            <p:cNvPr id="7170" name="Picture 2" descr="Illustration of social media concept Free Vector">
              <a:extLst>
                <a:ext uri="{FF2B5EF4-FFF2-40B4-BE49-F238E27FC236}">
                  <a16:creationId xmlns:a16="http://schemas.microsoft.com/office/drawing/2014/main" id="{A8310618-F311-F808-6B70-D88BEF080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270" y="1268412"/>
              <a:ext cx="7106767" cy="4427538"/>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Question Mark with solid fill">
              <a:extLst>
                <a:ext uri="{FF2B5EF4-FFF2-40B4-BE49-F238E27FC236}">
                  <a16:creationId xmlns:a16="http://schemas.microsoft.com/office/drawing/2014/main" id="{1FBF1133-2925-0846-4F9B-61BFFF0D1E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6153" y="3391017"/>
              <a:ext cx="2517000" cy="2517000"/>
            </a:xfrm>
            <a:prstGeom prst="rect">
              <a:avLst/>
            </a:prstGeom>
          </p:spPr>
        </p:pic>
      </p:grpSp>
    </p:spTree>
    <p:extLst>
      <p:ext uri="{BB962C8B-B14F-4D97-AF65-F5344CB8AC3E}">
        <p14:creationId xmlns:p14="http://schemas.microsoft.com/office/powerpoint/2010/main" val="8173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7041E773-5EE5-5D12-0D33-5F404D2927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0961"/>
          <a:stretch/>
        </p:blipFill>
        <p:spPr>
          <a:xfrm>
            <a:off x="-64333" y="0"/>
            <a:ext cx="12256333" cy="6850064"/>
          </a:xfrm>
          <a:prstGeom prst="rect">
            <a:avLst/>
          </a:prstGeom>
        </p:spPr>
      </p:pic>
      <p:sp>
        <p:nvSpPr>
          <p:cNvPr id="17" name="Rectangle 16">
            <a:extLst>
              <a:ext uri="{FF2B5EF4-FFF2-40B4-BE49-F238E27FC236}">
                <a16:creationId xmlns:a16="http://schemas.microsoft.com/office/drawing/2014/main" id="{C1F23EF1-CCC9-43A2-81B1-AE33DD087FE7}"/>
              </a:ext>
            </a:extLst>
          </p:cNvPr>
          <p:cNvSpPr/>
          <p:nvPr/>
        </p:nvSpPr>
        <p:spPr>
          <a:xfrm>
            <a:off x="-64333" y="7936"/>
            <a:ext cx="12320667" cy="6858000"/>
          </a:xfrm>
          <a:prstGeom prst="rect">
            <a:avLst/>
          </a:prstGeom>
          <a:gradFill flip="none" rotWithShape="1">
            <a:gsLst>
              <a:gs pos="37000">
                <a:schemeClr val="bg1">
                  <a:alpha val="95000"/>
                </a:schemeClr>
              </a:gs>
              <a:gs pos="100000">
                <a:schemeClr val="bg1">
                  <a:alpha val="47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9AD6A25-48A8-43CE-B9FF-2825F0C15747}"/>
              </a:ext>
            </a:extLst>
          </p:cNvPr>
          <p:cNvSpPr txBox="1"/>
          <p:nvPr/>
        </p:nvSpPr>
        <p:spPr>
          <a:xfrm>
            <a:off x="376187" y="1565559"/>
            <a:ext cx="4614913" cy="4524315"/>
          </a:xfrm>
          <a:prstGeom prst="rect">
            <a:avLst/>
          </a:prstGeom>
          <a:noFill/>
        </p:spPr>
        <p:txBody>
          <a:bodyPr wrap="square">
            <a:spAutoFit/>
          </a:bodyPr>
          <a:lstStyle/>
          <a:p>
            <a:r>
              <a:rPr lang="en-CA" sz="2400" dirty="0"/>
              <a:t>The emphasis on media regulation, media bias media consolidation, and ideology remind us that the media is </a:t>
            </a:r>
            <a:r>
              <a:rPr lang="en-CA" sz="2400" b="1" u="sng" dirty="0">
                <a:solidFill>
                  <a:srgbClr val="C00000"/>
                </a:solidFill>
              </a:rPr>
              <a:t>anything</a:t>
            </a:r>
            <a:r>
              <a:rPr lang="en-CA" sz="2400" dirty="0"/>
              <a:t> but neutral!</a:t>
            </a:r>
          </a:p>
          <a:p>
            <a:endParaRPr lang="en-CA" sz="2400" dirty="0"/>
          </a:p>
          <a:p>
            <a:pPr marL="285750" indent="-285750">
              <a:buFont typeface="Arial" panose="020B0604020202020204" pitchFamily="34" charset="0"/>
              <a:buChar char="•"/>
            </a:pPr>
            <a:r>
              <a:rPr lang="en-CA" sz="2400" dirty="0"/>
              <a:t>This is why we can’t just passively consume media. </a:t>
            </a:r>
          </a:p>
          <a:p>
            <a:pPr marL="285750" indent="-285750">
              <a:buFont typeface="Arial" panose="020B0604020202020204" pitchFamily="34" charset="0"/>
              <a:buChar char="•"/>
            </a:pPr>
            <a:r>
              <a:rPr lang="en-CA" sz="2400" dirty="0"/>
              <a:t>We need to think about it and approach media with a critical eye.</a:t>
            </a:r>
          </a:p>
          <a:p>
            <a:endParaRPr lang="en-CA" sz="2400" dirty="0"/>
          </a:p>
          <a:p>
            <a:endParaRPr lang="en-CA" sz="2400" dirty="0"/>
          </a:p>
        </p:txBody>
      </p:sp>
      <p:sp>
        <p:nvSpPr>
          <p:cNvPr id="4" name="Title 1">
            <a:extLst>
              <a:ext uri="{FF2B5EF4-FFF2-40B4-BE49-F238E27FC236}">
                <a16:creationId xmlns:a16="http://schemas.microsoft.com/office/drawing/2014/main" id="{FBB54FAE-7279-4390-9B0D-771897453F67}"/>
              </a:ext>
            </a:extLst>
          </p:cNvPr>
          <p:cNvSpPr txBox="1">
            <a:spLocks/>
          </p:cNvSpPr>
          <p:nvPr/>
        </p:nvSpPr>
        <p:spPr>
          <a:xfrm>
            <a:off x="376187" y="239996"/>
            <a:ext cx="11444338" cy="1325563"/>
          </a:xfrm>
          <a:prstGeom prst="rect">
            <a:avLst/>
          </a:prstGeom>
        </p:spPr>
        <p:txBody>
          <a:bodyP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dirty="0"/>
              <a:t>CONCLUSION</a:t>
            </a:r>
          </a:p>
        </p:txBody>
      </p:sp>
      <p:sp>
        <p:nvSpPr>
          <p:cNvPr id="10" name="TextBox 9">
            <a:hlinkClick r:id="rId4"/>
            <a:extLst>
              <a:ext uri="{FF2B5EF4-FFF2-40B4-BE49-F238E27FC236}">
                <a16:creationId xmlns:a16="http://schemas.microsoft.com/office/drawing/2014/main" id="{5FC54828-A2B0-C75F-D213-41952C0179B5}"/>
              </a:ext>
            </a:extLst>
          </p:cNvPr>
          <p:cNvSpPr txBox="1"/>
          <p:nvPr/>
        </p:nvSpPr>
        <p:spPr>
          <a:xfrm>
            <a:off x="371475" y="6319874"/>
            <a:ext cx="3795712" cy="369332"/>
          </a:xfrm>
          <a:prstGeom prst="rect">
            <a:avLst/>
          </a:prstGeom>
          <a:noFill/>
        </p:spPr>
        <p:txBody>
          <a:bodyPr wrap="square">
            <a:spAutoFit/>
          </a:bodyPr>
          <a:lstStyle/>
          <a:p>
            <a:r>
              <a:rPr lang="en-CA" b="1" dirty="0"/>
              <a:t>Image by Gerd Altmann from </a:t>
            </a:r>
            <a:r>
              <a:rPr lang="en-CA" b="1" dirty="0" err="1"/>
              <a:t>Pixabay</a:t>
            </a:r>
            <a:endParaRPr lang="en-CA" b="1" dirty="0"/>
          </a:p>
        </p:txBody>
      </p:sp>
    </p:spTree>
    <p:extLst>
      <p:ext uri="{BB962C8B-B14F-4D97-AF65-F5344CB8AC3E}">
        <p14:creationId xmlns:p14="http://schemas.microsoft.com/office/powerpoint/2010/main" val="339243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spider web&#10;&#10;Description automatically generated with low confidence">
            <a:extLst>
              <a:ext uri="{FF2B5EF4-FFF2-40B4-BE49-F238E27FC236}">
                <a16:creationId xmlns:a16="http://schemas.microsoft.com/office/drawing/2014/main" id="{21324B07-E227-46C2-B874-286DD84203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31" y="-1"/>
            <a:ext cx="12280897" cy="7541153"/>
          </a:xfrm>
          <a:prstGeom prst="rect">
            <a:avLst/>
          </a:prstGeom>
        </p:spPr>
      </p:pic>
      <p:sp>
        <p:nvSpPr>
          <p:cNvPr id="5" name="Title 1">
            <a:extLst>
              <a:ext uri="{FF2B5EF4-FFF2-40B4-BE49-F238E27FC236}">
                <a16:creationId xmlns:a16="http://schemas.microsoft.com/office/drawing/2014/main" id="{E3AA21DE-D125-4736-8DBE-62BC5DF8E9C8}"/>
              </a:ext>
            </a:extLst>
          </p:cNvPr>
          <p:cNvSpPr txBox="1">
            <a:spLocks/>
          </p:cNvSpPr>
          <p:nvPr/>
        </p:nvSpPr>
        <p:spPr>
          <a:xfrm>
            <a:off x="0" y="4837320"/>
            <a:ext cx="12180887"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solidFill>
                  <a:schemeClr val="bg1"/>
                </a:solidFill>
              </a:rPr>
              <a:t>QUESTIONS</a:t>
            </a:r>
          </a:p>
        </p:txBody>
      </p:sp>
      <p:sp>
        <p:nvSpPr>
          <p:cNvPr id="8" name="TextBox 7">
            <a:extLst>
              <a:ext uri="{FF2B5EF4-FFF2-40B4-BE49-F238E27FC236}">
                <a16:creationId xmlns:a16="http://schemas.microsoft.com/office/drawing/2014/main" id="{C96F4CDE-49B5-414B-81BD-D5203B8EE821}"/>
              </a:ext>
            </a:extLst>
          </p:cNvPr>
          <p:cNvSpPr txBox="1"/>
          <p:nvPr/>
        </p:nvSpPr>
        <p:spPr>
          <a:xfrm>
            <a:off x="7486649" y="6335961"/>
            <a:ext cx="4722017"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0" i="0" u="sng"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Gerd Altmann</a:t>
            </a:r>
            <a:r>
              <a:rPr lang="en-US" b="0" i="0" dirty="0">
                <a:solidFill>
                  <a:schemeClr val="bg1"/>
                </a:solidFill>
                <a:effectLst/>
                <a:latin typeface="Calibri" panose="020F0502020204030204" pitchFamily="34" charset="0"/>
              </a:rPr>
              <a:t> from </a:t>
            </a:r>
            <a:r>
              <a:rPr lang="en-US" b="0" i="0" u="sng"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Pixabay</a:t>
            </a:r>
            <a:r>
              <a:rPr lang="en-US" b="0" i="0" dirty="0">
                <a:solidFill>
                  <a:schemeClr val="bg1"/>
                </a:solidFill>
                <a:effectLst/>
                <a:latin typeface="Calibri" panose="020F0502020204030204" pitchFamily="34" charset="0"/>
              </a:rPr>
              <a:t> </a:t>
            </a:r>
            <a:endParaRPr lang="en-CA" dirty="0">
              <a:solidFill>
                <a:schemeClr val="bg1"/>
              </a:solidFill>
            </a:endParaRPr>
          </a:p>
        </p:txBody>
      </p:sp>
    </p:spTree>
    <p:extLst>
      <p:ext uri="{BB962C8B-B14F-4D97-AF65-F5344CB8AC3E}">
        <p14:creationId xmlns:p14="http://schemas.microsoft.com/office/powerpoint/2010/main" val="3789993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BF6398D-BB60-47BC-BA40-0DFCD099C3BE}"/>
              </a:ext>
            </a:extLst>
          </p:cNvPr>
          <p:cNvSpPr>
            <a:spLocks noGrp="1"/>
          </p:cNvSpPr>
          <p:nvPr>
            <p:ph type="title"/>
          </p:nvPr>
        </p:nvSpPr>
        <p:spPr>
          <a:xfrm>
            <a:off x="6287984" y="239996"/>
            <a:ext cx="5532540" cy="1325563"/>
          </a:xfrm>
        </p:spPr>
        <p:txBody>
          <a:bodyPr>
            <a:normAutofit fontScale="90000"/>
          </a:bodyPr>
          <a:lstStyle/>
          <a:p>
            <a:r>
              <a:rPr lang="en-CA" dirty="0"/>
              <a:t>MEDIA PERVASIVENESS</a:t>
            </a:r>
          </a:p>
        </p:txBody>
      </p:sp>
      <p:sp>
        <p:nvSpPr>
          <p:cNvPr id="7" name="Content Placeholder 2">
            <a:extLst>
              <a:ext uri="{FF2B5EF4-FFF2-40B4-BE49-F238E27FC236}">
                <a16:creationId xmlns:a16="http://schemas.microsoft.com/office/drawing/2014/main" id="{B07D0B1E-EB57-4579-8481-E456C15B138D}"/>
              </a:ext>
            </a:extLst>
          </p:cNvPr>
          <p:cNvSpPr>
            <a:spLocks noGrp="1"/>
          </p:cNvSpPr>
          <p:nvPr>
            <p:ph idx="1"/>
          </p:nvPr>
        </p:nvSpPr>
        <p:spPr>
          <a:xfrm>
            <a:off x="6295292" y="1557337"/>
            <a:ext cx="5525232" cy="5292725"/>
          </a:xfrm>
        </p:spPr>
        <p:txBody>
          <a:bodyPr>
            <a:normAutofit lnSpcReduction="10000"/>
          </a:bodyPr>
          <a:lstStyle/>
          <a:p>
            <a:r>
              <a:rPr lang="en-CA" dirty="0"/>
              <a:t>The pervasiveness of the media means that we tend to take it for granted.</a:t>
            </a:r>
            <a:br>
              <a:rPr lang="en-CA" dirty="0"/>
            </a:br>
            <a:endParaRPr lang="en-CA" dirty="0"/>
          </a:p>
          <a:p>
            <a:pPr marL="0" indent="0">
              <a:buNone/>
            </a:pPr>
            <a:r>
              <a:rPr lang="en-CA" dirty="0"/>
              <a:t>Consider your typical day. </a:t>
            </a:r>
          </a:p>
          <a:p>
            <a:r>
              <a:rPr lang="en-CA" dirty="0"/>
              <a:t>What forms of media do you encounter or engage with from the moment you take up to the moment you go to sleep?</a:t>
            </a:r>
          </a:p>
          <a:p>
            <a:r>
              <a:rPr lang="en-CA" dirty="0"/>
              <a:t>How much time do you spend watching things like Netflix? Surfing the internet? Listening to the radio?</a:t>
            </a:r>
          </a:p>
        </p:txBody>
      </p:sp>
      <p:pic>
        <p:nvPicPr>
          <p:cNvPr id="8194" name="Picture 2" descr="Friends on social media Free Photo">
            <a:extLst>
              <a:ext uri="{FF2B5EF4-FFF2-40B4-BE49-F238E27FC236}">
                <a16:creationId xmlns:a16="http://schemas.microsoft.com/office/drawing/2014/main" id="{9296160F-5E00-F0B4-D3F6-766C6F168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52" t="-394" r="38738" b="394"/>
          <a:stretch/>
        </p:blipFill>
        <p:spPr bwMode="auto">
          <a:xfrm>
            <a:off x="-58633" y="0"/>
            <a:ext cx="5354534"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4"/>
            <a:extLst>
              <a:ext uri="{FF2B5EF4-FFF2-40B4-BE49-F238E27FC236}">
                <a16:creationId xmlns:a16="http://schemas.microsoft.com/office/drawing/2014/main" id="{19152D23-6C23-3A39-9AD6-C1F47503B5D2}"/>
              </a:ext>
            </a:extLst>
          </p:cNvPr>
          <p:cNvSpPr txBox="1"/>
          <p:nvPr/>
        </p:nvSpPr>
        <p:spPr>
          <a:xfrm>
            <a:off x="966788" y="6433338"/>
            <a:ext cx="3376612" cy="369332"/>
          </a:xfrm>
          <a:prstGeom prst="rect">
            <a:avLst/>
          </a:prstGeom>
          <a:noFill/>
        </p:spPr>
        <p:txBody>
          <a:bodyPr wrap="square">
            <a:spAutoFit/>
          </a:bodyPr>
          <a:lstStyle/>
          <a:p>
            <a:r>
              <a:rPr lang="en-US" b="1" dirty="0">
                <a:solidFill>
                  <a:schemeClr val="bg1"/>
                </a:solidFill>
              </a:rPr>
              <a:t>P</a:t>
            </a:r>
            <a:r>
              <a:rPr lang="en-CA" b="1" dirty="0" err="1">
                <a:solidFill>
                  <a:schemeClr val="bg1"/>
                </a:solidFill>
              </a:rPr>
              <a:t>hoto</a:t>
            </a:r>
            <a:r>
              <a:rPr lang="en-CA" b="1" dirty="0">
                <a:solidFill>
                  <a:schemeClr val="bg1"/>
                </a:solidFill>
              </a:rPr>
              <a:t> By </a:t>
            </a:r>
            <a:r>
              <a:rPr lang="en-CA" b="1" dirty="0" err="1">
                <a:solidFill>
                  <a:schemeClr val="bg1"/>
                </a:solidFill>
              </a:rPr>
              <a:t>rawpixel</a:t>
            </a:r>
            <a:r>
              <a:rPr lang="en-CA" b="1" dirty="0">
                <a:solidFill>
                  <a:schemeClr val="bg1"/>
                </a:solidFill>
              </a:rPr>
              <a:t> – freepik.com</a:t>
            </a:r>
          </a:p>
        </p:txBody>
      </p:sp>
    </p:spTree>
    <p:extLst>
      <p:ext uri="{BB962C8B-B14F-4D97-AF65-F5344CB8AC3E}">
        <p14:creationId xmlns:p14="http://schemas.microsoft.com/office/powerpoint/2010/main" val="10539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BF6398D-BB60-47BC-BA40-0DFCD099C3BE}"/>
              </a:ext>
            </a:extLst>
          </p:cNvPr>
          <p:cNvSpPr>
            <a:spLocks noGrp="1"/>
          </p:cNvSpPr>
          <p:nvPr>
            <p:ph type="title"/>
          </p:nvPr>
        </p:nvSpPr>
        <p:spPr>
          <a:xfrm>
            <a:off x="371475" y="239996"/>
            <a:ext cx="6391275" cy="1325563"/>
          </a:xfrm>
        </p:spPr>
        <p:txBody>
          <a:bodyPr>
            <a:normAutofit/>
          </a:bodyPr>
          <a:lstStyle/>
          <a:p>
            <a:r>
              <a:rPr lang="en-CA" sz="7600" dirty="0"/>
              <a:t>MEDIA PERVASIVENESS</a:t>
            </a:r>
          </a:p>
        </p:txBody>
      </p:sp>
      <p:sp>
        <p:nvSpPr>
          <p:cNvPr id="7" name="Content Placeholder 2">
            <a:extLst>
              <a:ext uri="{FF2B5EF4-FFF2-40B4-BE49-F238E27FC236}">
                <a16:creationId xmlns:a16="http://schemas.microsoft.com/office/drawing/2014/main" id="{B07D0B1E-EB57-4579-8481-E456C15B138D}"/>
              </a:ext>
            </a:extLst>
          </p:cNvPr>
          <p:cNvSpPr>
            <a:spLocks noGrp="1"/>
          </p:cNvSpPr>
          <p:nvPr>
            <p:ph idx="1"/>
          </p:nvPr>
        </p:nvSpPr>
        <p:spPr>
          <a:xfrm>
            <a:off x="371475" y="1557337"/>
            <a:ext cx="5095875" cy="5292725"/>
          </a:xfrm>
        </p:spPr>
        <p:txBody>
          <a:bodyPr>
            <a:normAutofit/>
          </a:bodyPr>
          <a:lstStyle/>
          <a:p>
            <a:r>
              <a:rPr lang="en-US" dirty="0"/>
              <a:t>The influence of media in our lives is undeniable. In today’s interconnected world, where we find ourselves living in a global village, our ability to critique and analyze media messages is increasingly important.</a:t>
            </a:r>
            <a:endParaRPr lang="en-CA" dirty="0"/>
          </a:p>
        </p:txBody>
      </p:sp>
      <p:pic>
        <p:nvPicPr>
          <p:cNvPr id="11" name="Picture 10" descr="Graphical user interface&#10;&#10;Description automatically generated">
            <a:extLst>
              <a:ext uri="{FF2B5EF4-FFF2-40B4-BE49-F238E27FC236}">
                <a16:creationId xmlns:a16="http://schemas.microsoft.com/office/drawing/2014/main" id="{745EB444-65C4-4BDB-B9F9-6E0F58CA9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350" y="225425"/>
            <a:ext cx="4691521" cy="6741012"/>
          </a:xfrm>
          <a:prstGeom prst="rect">
            <a:avLst/>
          </a:prstGeom>
        </p:spPr>
      </p:pic>
      <p:sp>
        <p:nvSpPr>
          <p:cNvPr id="5" name="TextBox 4">
            <a:hlinkClick r:id="rId4"/>
            <a:extLst>
              <a:ext uri="{FF2B5EF4-FFF2-40B4-BE49-F238E27FC236}">
                <a16:creationId xmlns:a16="http://schemas.microsoft.com/office/drawing/2014/main" id="{EB6782AE-68CE-7721-3E60-EF4E9E7FBA0E}"/>
              </a:ext>
            </a:extLst>
          </p:cNvPr>
          <p:cNvSpPr txBox="1"/>
          <p:nvPr/>
        </p:nvSpPr>
        <p:spPr>
          <a:xfrm>
            <a:off x="7508080" y="6478686"/>
            <a:ext cx="4403391" cy="307777"/>
          </a:xfrm>
          <a:prstGeom prst="rect">
            <a:avLst/>
          </a:prstGeom>
          <a:noFill/>
        </p:spPr>
        <p:txBody>
          <a:bodyPr wrap="square">
            <a:spAutoFit/>
          </a:bodyPr>
          <a:lstStyle/>
          <a:p>
            <a:pPr algn="ctr"/>
            <a:r>
              <a:rPr lang="en-CA" sz="1400" b="1" dirty="0"/>
              <a:t>Image by macrovector - freepik.com</a:t>
            </a:r>
          </a:p>
        </p:txBody>
      </p:sp>
    </p:spTree>
    <p:extLst>
      <p:ext uri="{BB962C8B-B14F-4D97-AF65-F5344CB8AC3E}">
        <p14:creationId xmlns:p14="http://schemas.microsoft.com/office/powerpoint/2010/main" val="138972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7019925" cy="1325563"/>
          </a:xfrm>
        </p:spPr>
        <p:txBody>
          <a:bodyPr>
            <a:normAutofit/>
          </a:bodyPr>
          <a:lstStyle/>
          <a:p>
            <a:r>
              <a:rPr lang="en-CA" dirty="0"/>
              <a:t>MEDIA INFORMS IDEOLOGY</a:t>
            </a:r>
          </a:p>
        </p:txBody>
      </p:sp>
      <p:sp>
        <p:nvSpPr>
          <p:cNvPr id="5" name="Content Placeholder 2">
            <a:extLst>
              <a:ext uri="{FF2B5EF4-FFF2-40B4-BE49-F238E27FC236}">
                <a16:creationId xmlns:a16="http://schemas.microsoft.com/office/drawing/2014/main" id="{35D22DA3-054E-4675-A8F6-9B229A29E9CA}"/>
              </a:ext>
            </a:extLst>
          </p:cNvPr>
          <p:cNvSpPr txBox="1">
            <a:spLocks/>
          </p:cNvSpPr>
          <p:nvPr/>
        </p:nvSpPr>
        <p:spPr>
          <a:xfrm>
            <a:off x="7200900" y="1565559"/>
            <a:ext cx="4619624" cy="52845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b="1" dirty="0"/>
              <a:t>MEDIA ASSUMPTIONS</a:t>
            </a:r>
          </a:p>
          <a:p>
            <a:r>
              <a:rPr lang="en-CA" dirty="0"/>
              <a:t>We often make assumptions about various forms of media.</a:t>
            </a:r>
          </a:p>
          <a:p>
            <a:endParaRPr lang="en-CA" dirty="0"/>
          </a:p>
          <a:p>
            <a:r>
              <a:rPr lang="en-CA" b="1" dirty="0"/>
              <a:t>MEDIA IDEOLOGY</a:t>
            </a:r>
          </a:p>
          <a:p>
            <a:r>
              <a:rPr lang="en-CA" dirty="0"/>
              <a:t>But the reality is that media affects us in more profound and serious ways than we might even realize</a:t>
            </a:r>
          </a:p>
        </p:txBody>
      </p:sp>
      <p:grpSp>
        <p:nvGrpSpPr>
          <p:cNvPr id="6" name="Group 5">
            <a:extLst>
              <a:ext uri="{FF2B5EF4-FFF2-40B4-BE49-F238E27FC236}">
                <a16:creationId xmlns:a16="http://schemas.microsoft.com/office/drawing/2014/main" id="{4457B380-04C3-2E72-EC47-AB794E42496A}"/>
              </a:ext>
            </a:extLst>
          </p:cNvPr>
          <p:cNvGrpSpPr/>
          <p:nvPr/>
        </p:nvGrpSpPr>
        <p:grpSpPr>
          <a:xfrm>
            <a:off x="0" y="1268413"/>
            <a:ext cx="5962651" cy="5263048"/>
            <a:chOff x="6095999" y="887413"/>
            <a:chExt cx="5962651" cy="5263048"/>
          </a:xfrm>
        </p:grpSpPr>
        <p:pic>
          <p:nvPicPr>
            <p:cNvPr id="7" name="Picture 2" descr="Flat mass media round concept with reporter radio tower news car photo video cameras Free Vector">
              <a:extLst>
                <a:ext uri="{FF2B5EF4-FFF2-40B4-BE49-F238E27FC236}">
                  <a16:creationId xmlns:a16="http://schemas.microsoft.com/office/drawing/2014/main" id="{AFD158A6-AF83-6A7C-9328-13DF445FD6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906"/>
            <a:stretch/>
          </p:blipFill>
          <p:spPr bwMode="auto">
            <a:xfrm>
              <a:off x="6096000" y="887413"/>
              <a:ext cx="5962650" cy="45372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a:extLst>
                <a:ext uri="{FF2B5EF4-FFF2-40B4-BE49-F238E27FC236}">
                  <a16:creationId xmlns:a16="http://schemas.microsoft.com/office/drawing/2014/main" id="{AD32600A-EAA4-24FC-08BB-7932D02FD9DD}"/>
                </a:ext>
              </a:extLst>
            </p:cNvPr>
            <p:cNvSpPr txBox="1"/>
            <p:nvPr/>
          </p:nvSpPr>
          <p:spPr>
            <a:xfrm>
              <a:off x="6095999" y="5842684"/>
              <a:ext cx="5724525" cy="307777"/>
            </a:xfrm>
            <a:prstGeom prst="rect">
              <a:avLst/>
            </a:prstGeom>
            <a:noFill/>
          </p:spPr>
          <p:txBody>
            <a:bodyPr wrap="square">
              <a:spAutoFit/>
            </a:bodyPr>
            <a:lstStyle/>
            <a:p>
              <a:pPr algn="ctr"/>
              <a:r>
                <a:rPr lang="en-CA" sz="1400" b="1" dirty="0"/>
                <a:t>Image by macrovector - freepik.com</a:t>
              </a:r>
            </a:p>
          </p:txBody>
        </p:sp>
      </p:grpSp>
    </p:spTree>
    <p:extLst>
      <p:ext uri="{BB962C8B-B14F-4D97-AF65-F5344CB8AC3E}">
        <p14:creationId xmlns:p14="http://schemas.microsoft.com/office/powerpoint/2010/main" val="1128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820525" cy="1325563"/>
          </a:xfrm>
        </p:spPr>
        <p:txBody>
          <a:bodyPr>
            <a:normAutofit/>
          </a:bodyPr>
          <a:lstStyle/>
          <a:p>
            <a:r>
              <a:rPr lang="en-US" dirty="0"/>
              <a:t>MEDIA LITERACY</a:t>
            </a:r>
            <a:endParaRPr lang="en-CA" dirty="0"/>
          </a:p>
        </p:txBody>
      </p:sp>
      <p:sp>
        <p:nvSpPr>
          <p:cNvPr id="3" name="Content Placeholder 2"/>
          <p:cNvSpPr>
            <a:spLocks noGrp="1"/>
          </p:cNvSpPr>
          <p:nvPr>
            <p:ph idx="1"/>
          </p:nvPr>
        </p:nvSpPr>
        <p:spPr>
          <a:xfrm>
            <a:off x="371475" y="1557338"/>
            <a:ext cx="5248275" cy="4792379"/>
          </a:xfrm>
        </p:spPr>
        <p:txBody>
          <a:bodyPr>
            <a:noAutofit/>
          </a:bodyPr>
          <a:lstStyle/>
          <a:p>
            <a:pPr marL="0" indent="0">
              <a:buNone/>
            </a:pPr>
            <a:r>
              <a:rPr lang="en-CA" sz="2400" i="1" dirty="0"/>
              <a:t>Critical Media Literacy</a:t>
            </a:r>
            <a:r>
              <a:rPr lang="en-CA" sz="2400" dirty="0"/>
              <a:t> is …</a:t>
            </a:r>
          </a:p>
          <a:p>
            <a:pPr marL="0" indent="0">
              <a:buNone/>
            </a:pPr>
            <a:r>
              <a:rPr lang="en-CA" sz="2400" dirty="0"/>
              <a:t>An approach to thinking about media and learning to read media by analyzing the direct and indirect messages and questioning what we are being told.</a:t>
            </a:r>
          </a:p>
        </p:txBody>
      </p:sp>
      <p:grpSp>
        <p:nvGrpSpPr>
          <p:cNvPr id="11" name="Group 10">
            <a:extLst>
              <a:ext uri="{FF2B5EF4-FFF2-40B4-BE49-F238E27FC236}">
                <a16:creationId xmlns:a16="http://schemas.microsoft.com/office/drawing/2014/main" id="{55EB43DE-9232-8E49-A960-5BBCB0DEB1C2}"/>
              </a:ext>
            </a:extLst>
          </p:cNvPr>
          <p:cNvGrpSpPr/>
          <p:nvPr/>
        </p:nvGrpSpPr>
        <p:grpSpPr>
          <a:xfrm>
            <a:off x="6076950" y="-1"/>
            <a:ext cx="6172200" cy="6858001"/>
            <a:chOff x="6076950" y="-1"/>
            <a:chExt cx="6172200" cy="6858001"/>
          </a:xfrm>
        </p:grpSpPr>
        <p:pic>
          <p:nvPicPr>
            <p:cNvPr id="9" name="Picture 8" descr="A picture containing text&#10;&#10;Description automatically generated">
              <a:extLst>
                <a:ext uri="{FF2B5EF4-FFF2-40B4-BE49-F238E27FC236}">
                  <a16:creationId xmlns:a16="http://schemas.microsoft.com/office/drawing/2014/main" id="{BE2677B5-B59C-726B-F060-AB57628E5C18}"/>
                </a:ext>
              </a:extLst>
            </p:cNvPr>
            <p:cNvPicPr>
              <a:picLocks noChangeAspect="1"/>
            </p:cNvPicPr>
            <p:nvPr/>
          </p:nvPicPr>
          <p:blipFill rotWithShape="1">
            <a:blip r:embed="rId3">
              <a:extLst>
                <a:ext uri="{28A0092B-C50C-407E-A947-70E740481C1C}">
                  <a14:useLocalDpi xmlns:a14="http://schemas.microsoft.com/office/drawing/2010/main" val="0"/>
                </a:ext>
              </a:extLst>
            </a:blip>
            <a:srcRect l="26409" t="5286" r="20896" b="1525"/>
            <a:stretch/>
          </p:blipFill>
          <p:spPr>
            <a:xfrm>
              <a:off x="6107112" y="-1"/>
              <a:ext cx="6084888" cy="6858001"/>
            </a:xfrm>
            <a:prstGeom prst="rect">
              <a:avLst/>
            </a:prstGeom>
          </p:spPr>
        </p:pic>
        <p:sp>
          <p:nvSpPr>
            <p:cNvPr id="12" name="TextBox 11">
              <a:hlinkClick r:id="rId4"/>
              <a:extLst>
                <a:ext uri="{FF2B5EF4-FFF2-40B4-BE49-F238E27FC236}">
                  <a16:creationId xmlns:a16="http://schemas.microsoft.com/office/drawing/2014/main" id="{ACBBF150-E2D3-0D9C-5AF4-1EBAF8C8C921}"/>
                </a:ext>
              </a:extLst>
            </p:cNvPr>
            <p:cNvSpPr txBox="1"/>
            <p:nvPr/>
          </p:nvSpPr>
          <p:spPr>
            <a:xfrm>
              <a:off x="6076950" y="6489416"/>
              <a:ext cx="6172200" cy="338554"/>
            </a:xfrm>
            <a:prstGeom prst="rect">
              <a:avLst/>
            </a:prstGeom>
            <a:noFill/>
          </p:spPr>
          <p:txBody>
            <a:bodyPr wrap="square">
              <a:spAutoFit/>
            </a:bodyPr>
            <a:lstStyle/>
            <a:p>
              <a:pPr algn="ctr"/>
              <a:r>
                <a:rPr lang="en-CA" sz="1600" b="1" dirty="0">
                  <a:solidFill>
                    <a:schemeClr val="bg1"/>
                  </a:solidFill>
                </a:rPr>
                <a:t>Image by BiZkettE1 - freepik.com</a:t>
              </a:r>
            </a:p>
          </p:txBody>
        </p:sp>
      </p:grpSp>
    </p:spTree>
    <p:extLst>
      <p:ext uri="{BB962C8B-B14F-4D97-AF65-F5344CB8AC3E}">
        <p14:creationId xmlns:p14="http://schemas.microsoft.com/office/powerpoint/2010/main" val="60466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8040</TotalTime>
  <Words>5019</Words>
  <Application>Microsoft Office PowerPoint</Application>
  <PresentationFormat>Widescreen</PresentationFormat>
  <Paragraphs>502</Paragraphs>
  <Slides>51</Slides>
  <Notes>50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Alégre Sans</vt:lpstr>
      <vt:lpstr>Arial</vt:lpstr>
      <vt:lpstr>Calibri</vt:lpstr>
      <vt:lpstr>Office Theme</vt:lpstr>
      <vt:lpstr>CRITICAL MEDIA LITERACY</vt:lpstr>
      <vt:lpstr>PowerPoint Presentation</vt:lpstr>
      <vt:lpstr>AGENDA</vt:lpstr>
      <vt:lpstr>LEARNING OUTCOMES</vt:lpstr>
      <vt:lpstr>WHAT IS MEDIA?</vt:lpstr>
      <vt:lpstr>MEDIA PERVASIVENESS</vt:lpstr>
      <vt:lpstr>MEDIA PERVASIVENESS</vt:lpstr>
      <vt:lpstr>MEDIA INFORMS IDEOLOGY</vt:lpstr>
      <vt:lpstr>MEDIA LITERACY</vt:lpstr>
      <vt:lpstr>MEDIA LITERACY</vt:lpstr>
      <vt:lpstr>MEDIA SOCIALIZATION </vt:lpstr>
      <vt:lpstr>MEDIA SOCIALIZATION </vt:lpstr>
      <vt:lpstr>Gender MEDIA Stereotypes</vt:lpstr>
      <vt:lpstr>MEDIA LITERACY </vt:lpstr>
      <vt:lpstr>PowerPoint Presentation</vt:lpstr>
      <vt:lpstr>PowerPoint Presentation</vt:lpstr>
      <vt:lpstr>ATTENDANCE</vt:lpstr>
      <vt:lpstr>PowerPoint Presentation</vt:lpstr>
      <vt:lpstr>MEDIA BIAS</vt:lpstr>
      <vt:lpstr>MEDIA BIAS</vt:lpstr>
      <vt:lpstr>MEDIA BIAS EXAMPLE</vt:lpstr>
      <vt:lpstr>MEDIA REPRESENTATION</vt:lpstr>
      <vt:lpstr>PowerPoint Presentation</vt:lpstr>
      <vt:lpstr>Representation and Gender</vt:lpstr>
      <vt:lpstr>PowerPoint Presentation</vt:lpstr>
      <vt:lpstr>MEDIA Stereotypes</vt:lpstr>
      <vt:lpstr>PowerPoint Presentation</vt:lpstr>
      <vt:lpstr>PowerPoint Presentation</vt:lpstr>
      <vt:lpstr>PowerPoint Presentation</vt:lpstr>
      <vt:lpstr>MEDIA REPRESENTATION QUESTIONS?</vt:lpstr>
      <vt:lpstr>PowerPoint Presentation</vt:lpstr>
      <vt:lpstr>PowerPoint Presentation</vt:lpstr>
      <vt:lpstr>MEDIA OWNERSHIP &amp; CONSOLIDATION</vt:lpstr>
      <vt:lpstr>PowerPoint Presentation</vt:lpstr>
      <vt:lpstr>MEDIA OWNERSHIP</vt:lpstr>
      <vt:lpstr>MEDIA REGULATION</vt:lpstr>
      <vt:lpstr>MEDIA REGULATION</vt:lpstr>
      <vt:lpstr>MEDIA IDEOLOGY</vt:lpstr>
      <vt:lpstr>PowerPoint Presentation</vt:lpstr>
      <vt:lpstr>PowerPoint Presentation</vt:lpstr>
      <vt:lpstr>MEDIA &amp; ADVERTISING</vt:lpstr>
      <vt:lpstr>PowerPoint Presentation</vt:lpstr>
      <vt:lpstr>MEDIA &amp; ADVERTISING</vt:lpstr>
      <vt:lpstr>PowerPoint Presentation</vt:lpstr>
      <vt:lpstr>THE RISE OF SOCIAL MEDIA</vt:lpstr>
      <vt:lpstr>PowerPoint Presentation</vt:lpstr>
      <vt:lpstr>Media, Ideology and Power</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Citizenship</dc:title>
  <dc:creator>Selom Chapman-Nyaho</dc:creator>
  <cp:lastModifiedBy>Paul Martin</cp:lastModifiedBy>
  <cp:revision>204</cp:revision>
  <dcterms:created xsi:type="dcterms:W3CDTF">2014-09-21T13:52:42Z</dcterms:created>
  <dcterms:modified xsi:type="dcterms:W3CDTF">2022-05-03T13:32:58Z</dcterms:modified>
</cp:coreProperties>
</file>